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47"/>
  </p:notesMasterIdLst>
  <p:sldIdLst>
    <p:sldId id="256" r:id="rId2"/>
    <p:sldId id="261" r:id="rId3"/>
    <p:sldId id="257" r:id="rId4"/>
    <p:sldId id="264" r:id="rId5"/>
    <p:sldId id="262" r:id="rId6"/>
    <p:sldId id="258" r:id="rId7"/>
    <p:sldId id="263" r:id="rId8"/>
    <p:sldId id="259" r:id="rId9"/>
    <p:sldId id="268" r:id="rId10"/>
    <p:sldId id="269" r:id="rId11"/>
    <p:sldId id="270" r:id="rId12"/>
    <p:sldId id="271" r:id="rId13"/>
    <p:sldId id="272" r:id="rId14"/>
    <p:sldId id="273" r:id="rId15"/>
    <p:sldId id="274" r:id="rId16"/>
    <p:sldId id="275" r:id="rId17"/>
    <p:sldId id="305" r:id="rId18"/>
    <p:sldId id="276" r:id="rId19"/>
    <p:sldId id="277" r:id="rId20"/>
    <p:sldId id="278" r:id="rId21"/>
    <p:sldId id="279" r:id="rId22"/>
    <p:sldId id="280" r:id="rId23"/>
    <p:sldId id="281" r:id="rId24"/>
    <p:sldId id="282" r:id="rId25"/>
    <p:sldId id="283" r:id="rId26"/>
    <p:sldId id="285" r:id="rId27"/>
    <p:sldId id="286" r:id="rId28"/>
    <p:sldId id="306" r:id="rId29"/>
    <p:sldId id="288" r:id="rId30"/>
    <p:sldId id="289" r:id="rId31"/>
    <p:sldId id="290" r:id="rId32"/>
    <p:sldId id="291" r:id="rId33"/>
    <p:sldId id="292" r:id="rId34"/>
    <p:sldId id="293" r:id="rId35"/>
    <p:sldId id="294" r:id="rId36"/>
    <p:sldId id="295" r:id="rId37"/>
    <p:sldId id="296" r:id="rId38"/>
    <p:sldId id="297" r:id="rId39"/>
    <p:sldId id="298" r:id="rId40"/>
    <p:sldId id="299" r:id="rId41"/>
    <p:sldId id="300" r:id="rId42"/>
    <p:sldId id="301" r:id="rId43"/>
    <p:sldId id="303" r:id="rId44"/>
    <p:sldId id="304" r:id="rId45"/>
    <p:sldId id="260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BEBEB"/>
    <a:srgbClr val="FFFFFF"/>
    <a:srgbClr val="9F9C9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854"/>
    <p:restoredTop sz="69985"/>
  </p:normalViewPr>
  <p:slideViewPr>
    <p:cSldViewPr snapToGrid="0" snapToObjects="1">
      <p:cViewPr>
        <p:scale>
          <a:sx n="90" d="100"/>
          <a:sy n="90" d="100"/>
        </p:scale>
        <p:origin x="1992" y="-144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slide" Target="slides/slide45.xml"/><Relationship Id="rId47" Type="http://schemas.openxmlformats.org/officeDocument/2006/relationships/notesMaster" Target="notesMasters/notesMaster1.xml"/><Relationship Id="rId48" Type="http://schemas.openxmlformats.org/officeDocument/2006/relationships/presProps" Target="presProps.xml"/><Relationship Id="rId49" Type="http://schemas.openxmlformats.org/officeDocument/2006/relationships/viewProps" Target="view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theme" Target="theme/theme1.xml"/><Relationship Id="rId5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C66305-F96E-6A4C-B719-078E0F40CFBF}" type="datetimeFigureOut">
              <a:rPr lang="en-US" smtClean="0"/>
              <a:t>8/14/17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B37611-915D-AB46-9D6E-84A325ED9A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9926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Hello and Welcome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How is sounds</a:t>
            </a:r>
            <a:r>
              <a:rPr lang="en-US" baseline="0" dirty="0" smtClean="0"/>
              <a:t> in the back? 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If playing along, pull down the app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B37611-915D-AB46-9D6E-84A325ED9A2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9289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smtClean="0"/>
              <a:t>Main interface to </a:t>
            </a:r>
            <a:r>
              <a:rPr lang="en-US" baseline="0" dirty="0" err="1" smtClean="0"/>
              <a:t>HealthKit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smtClean="0"/>
              <a:t>Check for support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Apple recommends singleton 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Request granular authorization</a:t>
            </a:r>
          </a:p>
          <a:p>
            <a:pPr marL="628650" lvl="1" indent="-171450">
              <a:buFontTx/>
              <a:buChar char="-"/>
            </a:pPr>
            <a:r>
              <a:rPr lang="en-US" baseline="0" dirty="0" smtClean="0"/>
              <a:t>Share = insert</a:t>
            </a:r>
          </a:p>
          <a:p>
            <a:pPr marL="628650" lvl="1" indent="-171450">
              <a:buFontTx/>
              <a:buChar char="-"/>
            </a:pPr>
            <a:r>
              <a:rPr lang="en-US" baseline="0" dirty="0" smtClean="0"/>
              <a:t>Read = query </a:t>
            </a:r>
          </a:p>
          <a:p>
            <a:pPr marL="628650" lvl="1" indent="-171450">
              <a:buFontTx/>
              <a:buChar char="-"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4261A7-1BAB-DF41-B5CE-8F32515FF05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0829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smtClean="0"/>
              <a:t>Used to describe data type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3 groups of subclasses </a:t>
            </a:r>
          </a:p>
          <a:p>
            <a:pPr marL="628650" lvl="1" indent="-171450">
              <a:buFontTx/>
              <a:buChar char="-"/>
            </a:pPr>
            <a:r>
              <a:rPr lang="en-US" baseline="0" dirty="0" smtClean="0"/>
              <a:t>Characteristics don’t change</a:t>
            </a:r>
          </a:p>
          <a:p>
            <a:pPr marL="628650" lvl="1" indent="-171450">
              <a:buFontTx/>
              <a:buChar char="-"/>
            </a:pPr>
            <a:r>
              <a:rPr lang="en-US" baseline="0" dirty="0" smtClean="0"/>
              <a:t>Activity summary is the rings on Apple watch</a:t>
            </a:r>
            <a:endParaRPr lang="en-US" baseline="0" dirty="0"/>
          </a:p>
          <a:p>
            <a:pPr marL="628650" lvl="1" indent="-171450">
              <a:buFontTx/>
              <a:buChar char="-"/>
            </a:pPr>
            <a:r>
              <a:rPr lang="en-US" baseline="0" dirty="0" smtClean="0"/>
              <a:t>Sample types have start, end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4261A7-1BAB-DF41-B5CE-8F32515FF05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8483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Examples of characteristics</a:t>
            </a:r>
            <a:r>
              <a:rPr lang="en-US" baseline="0" dirty="0" smtClean="0"/>
              <a:t> </a:t>
            </a:r>
            <a:endParaRPr lang="en-US" dirty="0" smtClean="0"/>
          </a:p>
          <a:p>
            <a:r>
              <a:rPr lang="en-US" dirty="0" smtClean="0"/>
              <a:t>-</a:t>
            </a:r>
            <a:r>
              <a:rPr lang="en-US" baseline="0" dirty="0" smtClean="0"/>
              <a:t> Can only read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4261A7-1BAB-DF41-B5CE-8F32515FF05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3189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Things that do change over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-</a:t>
            </a:r>
            <a:r>
              <a:rPr lang="en-US" baseline="0" dirty="0" smtClean="0"/>
              <a:t>  Sleep analysis: </a:t>
            </a:r>
            <a:r>
              <a:rPr lang="en-US" dirty="0" smtClean="0"/>
              <a:t>In Bed/Asleep/Awake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-</a:t>
            </a:r>
            <a:r>
              <a:rPr lang="en-US" baseline="0" dirty="0" smtClean="0"/>
              <a:t>  Correlation: </a:t>
            </a:r>
            <a:r>
              <a:rPr lang="en-US" dirty="0" smtClean="0"/>
              <a:t>120/80 Blood Pressure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-</a:t>
            </a:r>
            <a:r>
              <a:rPr lang="en-US" baseline="0" dirty="0" smtClean="0"/>
              <a:t>  </a:t>
            </a:r>
            <a:r>
              <a:rPr lang="en-US" dirty="0" smtClean="0"/>
              <a:t>1,000 Steps between 7:45 and 9:00</a:t>
            </a:r>
          </a:p>
          <a:p>
            <a:endParaRPr lang="en-US" dirty="0" smtClean="0"/>
          </a:p>
          <a:p>
            <a:r>
              <a:rPr lang="en-US" dirty="0" smtClean="0"/>
              <a:t>	</a:t>
            </a:r>
          </a:p>
          <a:p>
            <a:r>
              <a:rPr lang="en-US" dirty="0" smtClean="0"/>
              <a:t>Basketball </a:t>
            </a:r>
            <a:r>
              <a:rPr lang="en-US" dirty="0" err="1" smtClean="0"/>
              <a:t>beteween</a:t>
            </a:r>
            <a:r>
              <a:rPr lang="en-US" dirty="0" smtClean="0"/>
              <a:t> 10:30 and 12:30</a:t>
            </a:r>
          </a:p>
          <a:p>
            <a:r>
              <a:rPr lang="en-US" dirty="0" smtClean="0"/>
              <a:t>Clinical Document Architecture (XML)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4261A7-1BAB-DF41-B5CE-8F32515FF05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0342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Types not very useful if we can’t save samples</a:t>
            </a:r>
          </a:p>
          <a:p>
            <a:pPr marL="171450" indent="-171450">
              <a:buFontTx/>
              <a:buChar char="-"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Sample has:</a:t>
            </a:r>
          </a:p>
          <a:p>
            <a:pPr marL="628650" lvl="1" indent="-171450">
              <a:buFontTx/>
              <a:buChar char="-"/>
            </a:pPr>
            <a:r>
              <a:rPr lang="en-US" dirty="0" smtClean="0"/>
              <a:t>Type</a:t>
            </a:r>
          </a:p>
          <a:p>
            <a:pPr marL="628650" lvl="1" indent="-171450">
              <a:buFontTx/>
              <a:buChar char="-"/>
            </a:pPr>
            <a:r>
              <a:rPr lang="en-US" dirty="0" smtClean="0"/>
              <a:t>Quantity</a:t>
            </a:r>
          </a:p>
          <a:p>
            <a:pPr marL="628650" lvl="1" indent="-171450">
              <a:buFontTx/>
              <a:buChar char="-"/>
            </a:pPr>
            <a:r>
              <a:rPr lang="en-US" dirty="0" smtClean="0"/>
              <a:t>Start</a:t>
            </a:r>
          </a:p>
          <a:p>
            <a:pPr marL="628650" lvl="1" indent="-171450">
              <a:buFontTx/>
              <a:buChar char="-"/>
            </a:pPr>
            <a:r>
              <a:rPr lang="en-US" dirty="0" smtClean="0"/>
              <a:t>End</a:t>
            </a:r>
          </a:p>
          <a:p>
            <a:pPr marL="171450" indent="-171450">
              <a:buFontTx/>
              <a:buChar char="-"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4261A7-1BAB-DF41-B5CE-8F32515FF05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0530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standard units (meters, seconds, and grams)</a:t>
            </a:r>
          </a:p>
          <a:p>
            <a:pPr marL="171450" indent="-171450">
              <a:buFontTx/>
              <a:buChar char="-"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prefixes (centimeters, milliseconds and kilograms) </a:t>
            </a:r>
          </a:p>
          <a:p>
            <a:pPr marL="171450" indent="-171450">
              <a:buFontTx/>
              <a:buChar char="-"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equivalent non-SI units (feet, minutes, and pounds)</a:t>
            </a:r>
          </a:p>
          <a:p>
            <a:pPr marL="171450" indent="-171450">
              <a:buFontTx/>
              <a:buChar char="-"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Supports creating complex units by mathematically combining existing units.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4261A7-1BAB-DF41-B5CE-8F32515FF05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054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store numerical data</a:t>
            </a:r>
          </a:p>
          <a:p>
            <a:pPr marL="171450" indent="-171450">
              <a:buFontTx/>
              <a:buChar char="-"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a given unit</a:t>
            </a:r>
          </a:p>
          <a:p>
            <a:pPr marL="171450" indent="-171450">
              <a:buFontTx/>
              <a:buChar char="-"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request the value in any compatible units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4261A7-1BAB-DF41-B5CE-8F32515FF05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977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Example of</a:t>
            </a:r>
            <a:r>
              <a:rPr lang="en-US" baseline="0" dirty="0" smtClean="0"/>
              <a:t> converting </a:t>
            </a:r>
            <a:r>
              <a:rPr lang="en-US" baseline="0" dirty="0" err="1" smtClean="0"/>
              <a:t>HKQuantitity</a:t>
            </a:r>
            <a:r>
              <a:rPr lang="en-US" baseline="0" dirty="0" smtClean="0"/>
              <a:t> into compatible units</a:t>
            </a:r>
            <a:endParaRPr lang="en-US" baseline="0" dirty="0"/>
          </a:p>
          <a:p>
            <a:pPr marL="171450" indent="-171450">
              <a:buFontTx/>
              <a:buChar char="-"/>
            </a:pPr>
            <a:r>
              <a:rPr lang="en-US" baseline="0" dirty="0" smtClean="0"/>
              <a:t>Helpful in any project</a:t>
            </a:r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Unfortunatly</a:t>
            </a:r>
            <a:r>
              <a:rPr lang="en-US" baseline="0" dirty="0" smtClean="0"/>
              <a:t>, cannot do arithmetic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B37611-915D-AB46-9D6E-84A325ED9A2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177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smtClean="0"/>
              <a:t>Is an </a:t>
            </a:r>
            <a:r>
              <a:rPr lang="en-US" baseline="0" dirty="0" err="1" smtClean="0"/>
              <a:t>HKSample</a:t>
            </a:r>
            <a:r>
              <a:rPr lang="en-US" baseline="0" dirty="0" smtClean="0"/>
              <a:t> subclass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Use to Share and read workout data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Basketball, cycling, waling, running </a:t>
            </a:r>
            <a:r>
              <a:rPr lang="en-US" baseline="0" dirty="0" err="1" smtClean="0"/>
              <a:t>etc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smtClean="0"/>
              <a:t>Optional events, energy burned, distance covered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4261A7-1BAB-DF41-B5CE-8F32515FF05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1856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r>
              <a:rPr lang="en-US" dirty="0" err="1" smtClean="0"/>
              <a:t>HKAnchoredObjectQuery</a:t>
            </a:r>
            <a:r>
              <a:rPr lang="en-US" dirty="0" smtClean="0"/>
              <a:t> - Get only  </a:t>
            </a:r>
            <a:r>
              <a:rPr lang="en-US" b="1" dirty="0" smtClean="0"/>
              <a:t>new samples</a:t>
            </a:r>
            <a:r>
              <a:rPr lang="en-US" b="0" baseline="0" dirty="0" smtClean="0"/>
              <a:t> using anchor object</a:t>
            </a:r>
            <a:endParaRPr lang="en-US" b="1" dirty="0" smtClean="0"/>
          </a:p>
          <a:p>
            <a:r>
              <a:rPr lang="en-US" dirty="0" err="1" smtClean="0"/>
              <a:t>HKCorrelationQuery</a:t>
            </a:r>
            <a:r>
              <a:rPr lang="en-US" dirty="0" smtClean="0"/>
              <a:t> - Query </a:t>
            </a:r>
            <a:r>
              <a:rPr lang="en-US" b="1" dirty="0" smtClean="0"/>
              <a:t>correlated samples-</a:t>
            </a:r>
            <a:r>
              <a:rPr lang="en-US" b="0" baseline="0" dirty="0" smtClean="0"/>
              <a:t> blood pressure </a:t>
            </a:r>
            <a:endParaRPr lang="en-US" b="1" dirty="0" smtClean="0"/>
          </a:p>
          <a:p>
            <a:r>
              <a:rPr lang="en-US" dirty="0" err="1" smtClean="0"/>
              <a:t>HKObserverQuery</a:t>
            </a:r>
            <a:r>
              <a:rPr lang="en-US" dirty="0" smtClean="0"/>
              <a:t> - </a:t>
            </a:r>
            <a:r>
              <a:rPr lang="en-US" b="1" dirty="0" smtClean="0"/>
              <a:t>Callback </a:t>
            </a:r>
            <a:r>
              <a:rPr lang="en-US" dirty="0" smtClean="0"/>
              <a:t>for </a:t>
            </a:r>
            <a:r>
              <a:rPr lang="en-US" b="1" dirty="0" smtClean="0"/>
              <a:t>new samples </a:t>
            </a:r>
            <a:r>
              <a:rPr lang="mr-IN" dirty="0" smtClean="0"/>
              <a:t>–</a:t>
            </a:r>
            <a:r>
              <a:rPr lang="en-US" dirty="0" smtClean="0"/>
              <a:t> also in background</a:t>
            </a:r>
          </a:p>
          <a:p>
            <a:r>
              <a:rPr lang="en-US" dirty="0" err="1" smtClean="0"/>
              <a:t>HKSampleQuery</a:t>
            </a:r>
            <a:r>
              <a:rPr lang="en-US" dirty="0" smtClean="0"/>
              <a:t> - Query for </a:t>
            </a:r>
            <a:r>
              <a:rPr lang="en-US" b="1" dirty="0" smtClean="0"/>
              <a:t>sample data</a:t>
            </a:r>
          </a:p>
          <a:p>
            <a:r>
              <a:rPr lang="en-US" dirty="0" err="1" smtClean="0"/>
              <a:t>HKSourceQuery</a:t>
            </a:r>
            <a:r>
              <a:rPr lang="en-US" dirty="0" smtClean="0"/>
              <a:t> - Sources (</a:t>
            </a:r>
            <a:r>
              <a:rPr lang="en-US" b="1" dirty="0" smtClean="0"/>
              <a:t>apps and devices</a:t>
            </a:r>
            <a:r>
              <a:rPr lang="en-US" dirty="0" smtClean="0"/>
              <a:t>) of sample type</a:t>
            </a:r>
          </a:p>
          <a:p>
            <a:r>
              <a:rPr lang="en-US" dirty="0" err="1" smtClean="0"/>
              <a:t>HKStatisticsQuery</a:t>
            </a:r>
            <a:r>
              <a:rPr lang="en-US" dirty="0" smtClean="0"/>
              <a:t> - </a:t>
            </a:r>
            <a:r>
              <a:rPr lang="en-US" b="1" dirty="0" smtClean="0"/>
              <a:t>Aggregating </a:t>
            </a:r>
            <a:r>
              <a:rPr lang="en-US" dirty="0" smtClean="0"/>
              <a:t>(</a:t>
            </a:r>
            <a:r>
              <a:rPr lang="en-US" dirty="0" err="1" smtClean="0"/>
              <a:t>avg</a:t>
            </a:r>
            <a:r>
              <a:rPr lang="en-US" dirty="0" smtClean="0"/>
              <a:t>/min/max/sum) of sample type</a:t>
            </a:r>
          </a:p>
          <a:p>
            <a:r>
              <a:rPr lang="en-US" dirty="0" err="1" smtClean="0"/>
              <a:t>HKStatisticsCollectionQuery</a:t>
            </a:r>
            <a:r>
              <a:rPr lang="en-US" dirty="0" smtClean="0"/>
              <a:t> - Aggregations with </a:t>
            </a:r>
            <a:r>
              <a:rPr lang="en-US" b="1" dirty="0" smtClean="0"/>
              <a:t>time interval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4261A7-1BAB-DF41-B5CE-8F32515FF05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2573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Igor Kantor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Work</a:t>
            </a:r>
            <a:r>
              <a:rPr lang="en-US" baseline="0" dirty="0" smtClean="0"/>
              <a:t> at DaVita, Mobile Community of Excellence</a:t>
            </a:r>
          </a:p>
          <a:p>
            <a:pPr marL="628650" lvl="1" indent="-171450">
              <a:buFontTx/>
              <a:buChar char="-"/>
            </a:pPr>
            <a:r>
              <a:rPr lang="en-US" baseline="0" dirty="0" smtClean="0"/>
              <a:t>Patient Engagement and other apps</a:t>
            </a:r>
          </a:p>
          <a:p>
            <a:pPr marL="628650" lvl="1" indent="-171450">
              <a:buFontTx/>
              <a:buChar char="-"/>
            </a:pPr>
            <a:r>
              <a:rPr lang="en-US" baseline="0" dirty="0" smtClean="0"/>
              <a:t>Certification 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Denver for 4 years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New</a:t>
            </a:r>
            <a:r>
              <a:rPr lang="en-US" baseline="0" dirty="0" smtClean="0"/>
              <a:t> Dad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I have a twitter account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Riding first century next month</a:t>
            </a:r>
            <a:endParaRPr lang="en-US" dirty="0" smtClean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B37611-915D-AB46-9D6E-84A325ED9A2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2462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Sample query</a:t>
            </a:r>
            <a:r>
              <a:rPr lang="en-US" baseline="0" dirty="0" smtClean="0"/>
              <a:t> for running activities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Non-workout queries only need an exact type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B37611-915D-AB46-9D6E-84A325ED9A2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0811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smtClean="0"/>
              <a:t>Get cumulative sum of steps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From start date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Broken up by day</a:t>
            </a:r>
          </a:p>
          <a:p>
            <a:pPr marL="171450" indent="-171450">
              <a:buFontTx/>
              <a:buChar char="-"/>
            </a:pPr>
            <a:endParaRPr lang="en-US" baseline="0" dirty="0" smtClean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4261A7-1BAB-DF41-B5CE-8F32515FF05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95521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Few things founds missing from </a:t>
            </a:r>
            <a:r>
              <a:rPr lang="en-US" dirty="0" err="1" smtClean="0"/>
              <a:t>PoC</a:t>
            </a:r>
            <a:r>
              <a:rPr lang="en-US" dirty="0" smtClean="0"/>
              <a:t> and presentation research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No arithmetic, can unwrap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No data export in CDA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No </a:t>
            </a:r>
            <a:r>
              <a:rPr lang="en-US" baseline="0" dirty="0" err="1" smtClean="0"/>
              <a:t>api</a:t>
            </a:r>
            <a:r>
              <a:rPr lang="en-US" baseline="0" dirty="0" smtClean="0"/>
              <a:t> for external systems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Only one document sample supported. Missing:</a:t>
            </a:r>
          </a:p>
          <a:p>
            <a:pPr marL="628650" lvl="1" indent="-171450">
              <a:buFontTx/>
              <a:buChar char="-"/>
            </a:pPr>
            <a:r>
              <a:rPr lang="en-US" dirty="0" smtClean="0"/>
              <a:t>Images</a:t>
            </a:r>
          </a:p>
          <a:p>
            <a:pPr marL="628650" lvl="1" indent="-171450">
              <a:buFontTx/>
              <a:buChar char="-"/>
            </a:pPr>
            <a:r>
              <a:rPr lang="en-US" dirty="0" smtClean="0"/>
              <a:t>PDFs</a:t>
            </a:r>
            <a:r>
              <a:rPr lang="en-US" baseline="0" dirty="0" smtClean="0"/>
              <a:t> for resources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4261A7-1BAB-DF41-B5CE-8F32515FF05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82017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With that overview of types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Hypothetical app scenario</a:t>
            </a:r>
          </a:p>
          <a:p>
            <a:pPr marL="628650" lvl="1" indent="-171450">
              <a:buFontTx/>
              <a:buChar char="-"/>
            </a:pPr>
            <a:r>
              <a:rPr lang="en-US" baseline="0" dirty="0" smtClean="0"/>
              <a:t>Inhaler usage tracker </a:t>
            </a:r>
          </a:p>
          <a:p>
            <a:pPr marL="628650" lvl="1" indent="-171450">
              <a:buFontTx/>
              <a:buChar char="-"/>
            </a:pPr>
            <a:r>
              <a:rPr lang="en-US" baseline="0" dirty="0" smtClean="0"/>
              <a:t>The code is yours</a:t>
            </a:r>
          </a:p>
          <a:p>
            <a:pPr marL="628650" lvl="1" indent="-171450">
              <a:buFontTx/>
              <a:buChar char="-"/>
            </a:pPr>
            <a:r>
              <a:rPr lang="en-US" baseline="0" dirty="0" smtClean="0"/>
              <a:t>Repo also has this deck</a:t>
            </a:r>
          </a:p>
          <a:p>
            <a:pPr marL="628650" lvl="1" indent="-171450">
              <a:buFontTx/>
              <a:buChar char="-"/>
            </a:pPr>
            <a:r>
              <a:rPr lang="en-US" baseline="0" dirty="0" smtClean="0"/>
              <a:t>Use freely but I provide no warranty </a:t>
            </a:r>
          </a:p>
          <a:p>
            <a:pPr marL="628650" lvl="1" indent="-171450">
              <a:buFontTx/>
              <a:buChar char="-"/>
            </a:pPr>
            <a:r>
              <a:rPr lang="en-US" baseline="0" dirty="0" smtClean="0"/>
              <a:t>Can be modified for any other </a:t>
            </a:r>
            <a:r>
              <a:rPr lang="en-US" baseline="0" dirty="0" err="1" smtClean="0"/>
              <a:t>healthkit</a:t>
            </a:r>
            <a:r>
              <a:rPr lang="en-US" baseline="0" dirty="0" smtClean="0"/>
              <a:t> type, see </a:t>
            </a:r>
            <a:r>
              <a:rPr lang="en-US" baseline="0" dirty="0" err="1" smtClean="0"/>
              <a:t>HealthApp</a:t>
            </a:r>
            <a:r>
              <a:rPr lang="en-US" baseline="0" dirty="0" smtClean="0"/>
              <a:t> for ideas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B37611-915D-AB46-9D6E-84A325ED9A2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3934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smtClean="0"/>
              <a:t>Four major pieces of functionality </a:t>
            </a:r>
          </a:p>
          <a:p>
            <a:pPr marL="628650" lvl="1" indent="-171450">
              <a:buFontTx/>
              <a:buChar char="-"/>
            </a:pPr>
            <a:r>
              <a:rPr lang="en-US" baseline="0" dirty="0" smtClean="0"/>
              <a:t>Authorization</a:t>
            </a:r>
          </a:p>
          <a:p>
            <a:pPr marL="628650" lvl="1" indent="-171450">
              <a:buFontTx/>
              <a:buChar char="-"/>
            </a:pPr>
            <a:r>
              <a:rPr lang="en-US" baseline="0" dirty="0" smtClean="0"/>
              <a:t>Query </a:t>
            </a:r>
            <a:r>
              <a:rPr lang="en-US" baseline="0" dirty="0" err="1" smtClean="0"/>
              <a:t>characterisitcs</a:t>
            </a:r>
            <a:endParaRPr lang="en-US" baseline="0" dirty="0" smtClean="0"/>
          </a:p>
          <a:p>
            <a:pPr marL="628650" lvl="1" indent="-171450">
              <a:buFontTx/>
              <a:buChar char="-"/>
            </a:pPr>
            <a:r>
              <a:rPr lang="en-US" dirty="0" smtClean="0"/>
              <a:t>Share </a:t>
            </a:r>
            <a:r>
              <a:rPr lang="en-US" dirty="0" err="1" smtClean="0"/>
              <a:t>inahler</a:t>
            </a:r>
            <a:r>
              <a:rPr lang="en-US" dirty="0" smtClean="0"/>
              <a:t> usage</a:t>
            </a:r>
          </a:p>
          <a:p>
            <a:pPr marL="628650" lvl="1" indent="-171450">
              <a:buFontTx/>
              <a:buChar char="-"/>
            </a:pPr>
            <a:r>
              <a:rPr lang="en-US" dirty="0" smtClean="0"/>
              <a:t>Read inhaler usage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B37611-915D-AB46-9D6E-84A325ED9A2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51836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err="1" smtClean="0"/>
              <a:t>Config</a:t>
            </a:r>
            <a:r>
              <a:rPr lang="en-US" baseline="0" dirty="0" smtClean="0"/>
              <a:t> steps already done</a:t>
            </a:r>
          </a:p>
          <a:p>
            <a:pPr marL="628650" lvl="1" indent="-171450">
              <a:buFontTx/>
              <a:buChar char="-"/>
            </a:pPr>
            <a:r>
              <a:rPr lang="en-US" baseline="0" dirty="0" smtClean="0"/>
              <a:t>ResearchKit is open source</a:t>
            </a:r>
          </a:p>
          <a:p>
            <a:pPr marL="171450" lvl="0" indent="-171450">
              <a:buFontTx/>
              <a:buChar char="-"/>
            </a:pPr>
            <a:r>
              <a:rPr lang="en-US" baseline="0" dirty="0" smtClean="0"/>
              <a:t>Usage description can be a pain point when getting started</a:t>
            </a:r>
          </a:p>
          <a:p>
            <a:pPr marL="171450" lvl="0" indent="-171450">
              <a:buFontTx/>
              <a:buChar char="-"/>
            </a:pPr>
            <a:r>
              <a:rPr lang="en-US" dirty="0" smtClean="0"/>
              <a:t>Basic </a:t>
            </a:r>
            <a:r>
              <a:rPr lang="en-US" dirty="0" err="1" smtClean="0"/>
              <a:t>nav</a:t>
            </a:r>
            <a:r>
              <a:rPr lang="en-US" dirty="0" smtClean="0"/>
              <a:t> with segmented control and embedded</a:t>
            </a:r>
            <a:r>
              <a:rPr lang="en-US" baseline="0" dirty="0" smtClean="0"/>
              <a:t> VCs</a:t>
            </a:r>
          </a:p>
          <a:p>
            <a:pPr marL="171450" lvl="0" indent="-171450">
              <a:buFontTx/>
              <a:buChar char="-"/>
            </a:pPr>
            <a:r>
              <a:rPr lang="en-US" baseline="0" dirty="0" smtClean="0"/>
              <a:t>Build and run, should see screenshot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B37611-915D-AB46-9D6E-84A325ED9A2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08786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Navigate to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AsthmaBuddy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/Shared/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HealthKitAdapter.swift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Wraps a singleton Health Store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292F1C-AB88-8744-917D-D286EE9E612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90286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Find</a:t>
            </a:r>
            <a:r>
              <a:rPr lang="en-US" baseline="0" dirty="0" smtClean="0"/>
              <a:t> “I. Authorization”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Implement </a:t>
            </a:r>
            <a:r>
              <a:rPr lang="en-US" baseline="0" dirty="0" err="1" smtClean="0"/>
              <a:t>init</a:t>
            </a:r>
            <a:r>
              <a:rPr lang="en-US" baseline="0" dirty="0" smtClean="0"/>
              <a:t> by uncommenting code below the label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Run the app</a:t>
            </a: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B37611-915D-AB46-9D6E-84A325ED9A2A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4903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smtClean="0"/>
              <a:t>Should see authorization sheet like this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If we don’t grant permission, app won’t know if there is sample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B37611-915D-AB46-9D6E-84A325ED9A2A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00562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Next let’s query for some characteristics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aseline="0" dirty="0" smtClean="0"/>
              <a:t>Find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II. Get Characteristics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Implement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these lines 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Wrapped in exception handling 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Returns nil if not set or not authorized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Run the app again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B37611-915D-AB46-9D6E-84A325ED9A2A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1710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We</a:t>
            </a:r>
            <a:r>
              <a:rPr lang="en-US" baseline="0" dirty="0" smtClean="0"/>
              <a:t> are in Colorado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Beautiful mountains, check them out if you have time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B37611-915D-AB46-9D6E-84A325ED9A2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75754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Should</a:t>
            </a:r>
            <a:r>
              <a:rPr lang="en-US" baseline="0" dirty="0" smtClean="0"/>
              <a:t> see gender and age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If “Not Set”, take a look at Health App on simulator and device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Set demographics under profile -&gt; edit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292F1C-AB88-8744-917D-D286EE9E612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05973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Next we share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QuantitySample</a:t>
            </a:r>
            <a:r>
              <a:rPr lang="en-US" baseline="0" dirty="0" smtClean="0"/>
              <a:t> to health store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aseline="0" dirty="0" smtClean="0"/>
              <a:t>Find “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III. Save samples</a:t>
            </a:r>
            <a:r>
              <a:rPr lang="en-US" baseline="0" dirty="0" smtClean="0"/>
              <a:t>”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aseline="0" dirty="0" smtClean="0"/>
              <a:t>Notice we support with or without location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aseline="0" dirty="0" smtClean="0"/>
              <a:t> Without location, create quantity sample from type and quantity, specify date range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B37611-915D-AB46-9D6E-84A325ED9A2A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18466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</a:t>
            </a:r>
            <a:r>
              <a:rPr lang="en-US" baseline="0" dirty="0" smtClean="0"/>
              <a:t> Inhaler usage button on profile tab should work, even if you say no to location service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292F1C-AB88-8744-917D-D286EE9E612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77147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smtClean="0"/>
              <a:t>Apple’s model for extending </a:t>
            </a:r>
            <a:r>
              <a:rPr lang="en-US" baseline="0" dirty="0" err="1" smtClean="0"/>
              <a:t>HealthKit</a:t>
            </a:r>
            <a:r>
              <a:rPr lang="en-US" baseline="0" dirty="0" smtClean="0"/>
              <a:t> types is metadata dictionary 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Here we have example of packing coordinates into string and saving to metadata</a:t>
            </a:r>
            <a:endParaRPr lang="en-US" baseline="0" dirty="0"/>
          </a:p>
          <a:p>
            <a:pPr marL="171450" indent="-171450">
              <a:buFontTx/>
              <a:buChar char="-"/>
            </a:pPr>
            <a:r>
              <a:rPr lang="en-US" baseline="0" dirty="0" smtClean="0"/>
              <a:t>Build and run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292F1C-AB88-8744-917D-D286EE9E612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21123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Should see prompt for location 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Can save some samples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Location</a:t>
            </a:r>
            <a:r>
              <a:rPr lang="en-US" baseline="0" dirty="0" smtClean="0"/>
              <a:t> is more realistic on device</a:t>
            </a:r>
          </a:p>
          <a:p>
            <a:pPr marL="628650" lvl="1" indent="-171450">
              <a:buFontTx/>
              <a:buChar char="-"/>
            </a:pPr>
            <a:r>
              <a:rPr lang="en-US" baseline="0" dirty="0" smtClean="0"/>
              <a:t>Did get Denver as custom GPX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292F1C-AB88-8744-917D-D286EE9E612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9133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smtClean="0"/>
              <a:t>Get sample data for charts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Specify</a:t>
            </a:r>
            <a:r>
              <a:rPr lang="en-US" baseline="0" dirty="0" smtClean="0"/>
              <a:t> type and limit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Pass result onto completion handler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Final build and run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292F1C-AB88-8744-917D-D286EE9E6123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99645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Wanted to show</a:t>
            </a:r>
            <a:r>
              <a:rPr lang="en-US" baseline="0" dirty="0" smtClean="0"/>
              <a:t> a few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ResearchKit has some nice charts</a:t>
            </a:r>
          </a:p>
          <a:p>
            <a:pPr marL="628650" lvl="1" indent="-171450">
              <a:buFontTx/>
              <a:buChar char="-"/>
            </a:pPr>
            <a:r>
              <a:rPr lang="en-US" baseline="0" dirty="0" smtClean="0"/>
              <a:t>Also has anonymous population tracking</a:t>
            </a:r>
          </a:p>
          <a:p>
            <a:r>
              <a:rPr lang="en-US" dirty="0" smtClean="0"/>
              <a:t>- Easy </a:t>
            </a:r>
            <a:r>
              <a:rPr lang="en-US" dirty="0" smtClean="0"/>
              <a:t>to work </a:t>
            </a:r>
            <a:r>
              <a:rPr lang="en-US" dirty="0" smtClean="0"/>
              <a:t>with and nice charts API</a:t>
            </a:r>
            <a:endParaRPr lang="en-US" dirty="0" smtClean="0"/>
          </a:p>
          <a:p>
            <a:r>
              <a:rPr lang="en-US" dirty="0" smtClean="0"/>
              <a:t>	-</a:t>
            </a:r>
            <a:r>
              <a:rPr lang="en-US" baseline="0" dirty="0" smtClean="0"/>
              <a:t> </a:t>
            </a:r>
            <a:r>
              <a:rPr lang="en-US" dirty="0" smtClean="0"/>
              <a:t>Also </a:t>
            </a:r>
            <a:r>
              <a:rPr lang="en-US" dirty="0" smtClean="0"/>
              <a:t>has bar charts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292F1C-AB88-8744-917D-D286EE9E6123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06258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err="1" smtClean="0"/>
              <a:t>MapView</a:t>
            </a:r>
            <a:r>
              <a:rPr lang="en-US" baseline="0" dirty="0" smtClean="0"/>
              <a:t> with MapKit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aseline="0" dirty="0" smtClean="0"/>
              <a:t>Look at </a:t>
            </a:r>
            <a:r>
              <a:rPr lang="en-US" baseline="0" dirty="0" err="1" smtClean="0"/>
              <a:t>Utilities.swift</a:t>
            </a:r>
            <a:r>
              <a:rPr lang="en-US" baseline="0" dirty="0" smtClean="0"/>
              <a:t> for </a:t>
            </a:r>
            <a:r>
              <a:rPr lang="en-US" baseline="0" dirty="0" err="1" smtClean="0"/>
              <a:t>extenstions</a:t>
            </a:r>
            <a:r>
              <a:rPr lang="en-US" baseline="0" dirty="0" smtClean="0"/>
              <a:t> to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HKQuantitySample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help with this and chart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Showing where in town user used inhaler 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292F1C-AB88-8744-917D-D286EE9E6123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19324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Open </a:t>
            </a:r>
            <a:r>
              <a:rPr lang="en-US" dirty="0" err="1" smtClean="0"/>
              <a:t>AsthmaBuddy</a:t>
            </a:r>
            <a:r>
              <a:rPr lang="en-US" dirty="0" smtClean="0"/>
              <a:t> and implement </a:t>
            </a:r>
            <a:r>
              <a:rPr lang="en-US" dirty="0" err="1" smtClean="0"/>
              <a:t>HealthKit</a:t>
            </a:r>
            <a:r>
              <a:rPr lang="en-US" baseline="0" dirty="0" smtClean="0"/>
              <a:t> adapter</a:t>
            </a:r>
          </a:p>
          <a:p>
            <a:r>
              <a:rPr lang="en-US" dirty="0" smtClean="0"/>
              <a:t>- Run with </a:t>
            </a:r>
            <a:r>
              <a:rPr lang="en-US" dirty="0" err="1" smtClean="0"/>
              <a:t>AsthmaBuddyDemo</a:t>
            </a:r>
            <a:r>
              <a:rPr lang="en-US" baseline="0" dirty="0" smtClean="0"/>
              <a:t> simulator 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292F1C-AB88-8744-917D-D286EE9E6123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73744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Quick</a:t>
            </a:r>
            <a:r>
              <a:rPr lang="en-US" baseline="0" dirty="0" smtClean="0"/>
              <a:t> chat about working with sensitive data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This is a reality once you get into working on health care apps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B37611-915D-AB46-9D6E-84A325ED9A2A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6247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</a:t>
            </a:r>
            <a:r>
              <a:rPr lang="en-US" baseline="0" dirty="0" smtClean="0"/>
              <a:t> Most know about Gold Rush</a:t>
            </a:r>
            <a:endParaRPr lang="en-US" dirty="0" smtClean="0"/>
          </a:p>
          <a:p>
            <a:pPr marL="171450" indent="-171450">
              <a:buFontTx/>
              <a:buChar char="-"/>
            </a:pPr>
            <a:r>
              <a:rPr lang="en-US" dirty="0" smtClean="0"/>
              <a:t>Got people here starting in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1859</a:t>
            </a:r>
          </a:p>
          <a:p>
            <a:pPr marL="171450" indent="-171450">
              <a:buFontTx/>
              <a:buChar char="-"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Few got wealth,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most spent it in town, gold ran out quickly and they had to move to new spot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B37611-915D-AB46-9D6E-84A325ED9A2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37644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If you haven’t worked for</a:t>
            </a:r>
            <a:r>
              <a:rPr lang="en-US" baseline="0" dirty="0" smtClean="0"/>
              <a:t> a covered entity previously</a:t>
            </a:r>
            <a:r>
              <a:rPr lang="mr-IN" baseline="0" dirty="0" smtClean="0"/>
              <a:t>…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Make</a:t>
            </a:r>
            <a:r>
              <a:rPr lang="en-US" baseline="0" dirty="0" smtClean="0"/>
              <a:t> sure to be ready for audit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178664-4718-B443-A92E-23547F3E4C6A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99634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Some context: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Protected health information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Consume health information 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B37611-915D-AB46-9D6E-84A325ED9A2A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68045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Covered</a:t>
            </a:r>
            <a:r>
              <a:rPr lang="en-US" baseline="0" dirty="0" smtClean="0"/>
              <a:t> entities have been covered since day 1</a:t>
            </a:r>
          </a:p>
          <a:p>
            <a:r>
              <a:rPr lang="en-US" baseline="0" dirty="0" smtClean="0"/>
              <a:t>- Business associates is </a:t>
            </a:r>
            <a:r>
              <a:rPr lang="en-US" baseline="0" dirty="0" err="1" smtClean="0"/>
              <a:t>realtively</a:t>
            </a:r>
            <a:r>
              <a:rPr lang="en-US" baseline="0" dirty="0" smtClean="0"/>
              <a:t> new (2013)</a:t>
            </a:r>
          </a:p>
          <a:p>
            <a:r>
              <a:rPr lang="en-US" baseline="0" dirty="0" smtClean="0"/>
              <a:t>- Both have to protect PHI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178664-4718-B443-A92E-23547F3E4C6A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45821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Fines</a:t>
            </a:r>
            <a:r>
              <a:rPr lang="en-US" baseline="0" dirty="0" smtClean="0"/>
              <a:t> escalate quickly, so make sure to follow guidelines if applicable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178664-4718-B443-A92E-23547F3E4C6A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41639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Some</a:t>
            </a:r>
            <a:r>
              <a:rPr lang="en-US" baseline="0" dirty="0" smtClean="0"/>
              <a:t> real-world examples where PHI can leak</a:t>
            </a:r>
          </a:p>
          <a:p>
            <a:r>
              <a:rPr lang="en-US" baseline="0" dirty="0" smtClean="0"/>
              <a:t>- Push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178664-4718-B443-A92E-23547F3E4C6A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2603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Thank you for your time</a:t>
            </a:r>
          </a:p>
          <a:p>
            <a:r>
              <a:rPr lang="en-US" dirty="0" smtClean="0"/>
              <a:t>- Enjoy</a:t>
            </a:r>
            <a:r>
              <a:rPr lang="en-US" baseline="0" dirty="0" smtClean="0"/>
              <a:t> the code samples</a:t>
            </a:r>
          </a:p>
          <a:p>
            <a:r>
              <a:rPr lang="en-US" baseline="0" dirty="0" smtClean="0"/>
              <a:t>- </a:t>
            </a:r>
            <a:r>
              <a:rPr lang="en-US" baseline="0" dirty="0" err="1" smtClean="0"/>
              <a:t>Dekc</a:t>
            </a:r>
            <a:r>
              <a:rPr lang="en-US" baseline="0" dirty="0" smtClean="0"/>
              <a:t> is in the repo</a:t>
            </a:r>
            <a:r>
              <a:rPr lang="en-US" baseline="0" dirty="0"/>
              <a:t> </a:t>
            </a:r>
            <a:r>
              <a:rPr lang="en-US" baseline="0" dirty="0" smtClean="0"/>
              <a:t>on GitHub</a:t>
            </a:r>
          </a:p>
          <a:p>
            <a:r>
              <a:rPr lang="en-US" baseline="0" dirty="0" smtClean="0"/>
              <a:t>- Check out DaVita careers side if you </a:t>
            </a:r>
            <a:r>
              <a:rPr lang="en-US" baseline="0" smtClean="0"/>
              <a:t>enjoyed any part of this </a:t>
            </a:r>
            <a:r>
              <a:rPr lang="en-US" baseline="0" smtClean="0">
                <a:sym typeface="Wingdings"/>
              </a:rPr>
              <a:t>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B37611-915D-AB46-9D6E-84A325ED9A2A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703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- TB top killer</a:t>
            </a:r>
            <a:r>
              <a:rPr lang="en-US" baseline="0" dirty="0" smtClean="0"/>
              <a:t> of Americans late 1800s to early 1900s</a:t>
            </a:r>
          </a:p>
          <a:p>
            <a:pPr marL="171450" indent="-171450">
              <a:buFontTx/>
              <a:buChar char="-"/>
              <a:defRPr/>
            </a:pPr>
            <a:r>
              <a:rPr lang="en-US" dirty="0" smtClean="0"/>
              <a:t>No</a:t>
            </a:r>
            <a:r>
              <a:rPr lang="en-US" baseline="0" dirty="0" smtClean="0"/>
              <a:t> cure at the time</a:t>
            </a:r>
          </a:p>
          <a:p>
            <a:pPr marL="171450" indent="-171450">
              <a:buFontTx/>
              <a:buChar char="-"/>
              <a:defRPr/>
            </a:pPr>
            <a:r>
              <a:rPr lang="en-US" b="1" baseline="0" dirty="0" smtClean="0"/>
              <a:t>healthcare providers </a:t>
            </a:r>
            <a:r>
              <a:rPr lang="en-US" baseline="0" dirty="0" smtClean="0"/>
              <a:t>sent patients to </a:t>
            </a:r>
            <a:r>
              <a:rPr lang="en-US" b="1" baseline="0" dirty="0" smtClean="0"/>
              <a:t>Colorado </a:t>
            </a:r>
            <a:r>
              <a:rPr lang="en-US" baseline="0" dirty="0" smtClean="0"/>
              <a:t>for </a:t>
            </a:r>
            <a:r>
              <a:rPr lang="en-US" b="1" baseline="0" dirty="0" smtClean="0"/>
              <a:t>clean and dry air</a:t>
            </a:r>
          </a:p>
          <a:p>
            <a:pPr marL="171450" indent="-171450">
              <a:buFontTx/>
              <a:buChar char="-"/>
              <a:defRPr/>
            </a:pP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1880s and 1890s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estimated one-third of the people living in 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Colorado Springs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had TB</a:t>
            </a:r>
            <a:endParaRPr lang="en-US" dirty="0" smtClean="0"/>
          </a:p>
          <a:p>
            <a:pPr marL="171450" indent="-171450">
              <a:buFontTx/>
              <a:buChar char="-"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One estimate, 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60 percent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 the state’s population in 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1925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came to Colorado because of TB. 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Fortunately</a:t>
            </a:r>
            <a:r>
              <a:rPr lang="en-US" baseline="0" dirty="0" smtClean="0"/>
              <a:t> a cure was developed during WW II</a:t>
            </a:r>
          </a:p>
          <a:p>
            <a:pPr marL="171450" indent="-171450">
              <a:buFontTx/>
              <a:buChar char="-"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B37611-915D-AB46-9D6E-84A325ED9A2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6520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C</a:t>
            </a:r>
            <a:r>
              <a:rPr lang="en-US" baseline="0" dirty="0" smtClean="0"/>
              <a:t>ome a long way in both treatment of disease and wellness monitoring 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Apple introduced </a:t>
            </a:r>
            <a:r>
              <a:rPr lang="en-US" baseline="0" dirty="0" err="1" smtClean="0"/>
              <a:t>HealthKit</a:t>
            </a:r>
            <a:r>
              <a:rPr lang="en-US" baseline="0" dirty="0" smtClean="0"/>
              <a:t> in 2014 with iOS 8</a:t>
            </a:r>
          </a:p>
          <a:p>
            <a:pPr marL="171450" indent="-171450">
              <a:buFontTx/>
              <a:buChar char="-"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B37611-915D-AB46-9D6E-84A325ED9A2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8456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Data store and set of service</a:t>
            </a:r>
            <a:r>
              <a:rPr lang="en-US" baseline="0" dirty="0" smtClean="0"/>
              <a:t>s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On device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Protected behind Apple’s authorization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Allows for broad range of apps and devices to share/read health and wellness data</a:t>
            </a:r>
          </a:p>
          <a:p>
            <a:pPr marL="171450" indent="-171450">
              <a:buFontTx/>
              <a:buChar char="-"/>
            </a:pPr>
            <a:endParaRPr lang="en-US" baseline="0" dirty="0" smtClean="0"/>
          </a:p>
          <a:p>
            <a:pPr marL="171450" indent="-171450">
              <a:buFontTx/>
              <a:buChar char="-"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4261A7-1BAB-DF41-B5CE-8F32515FF05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762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Quick overview</a:t>
            </a:r>
            <a:r>
              <a:rPr lang="en-US" baseline="0" dirty="0" smtClean="0"/>
              <a:t> of direction for today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Explore type system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Build real-world scenario 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Talk a bit about HIPAA and when it may apply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B37611-915D-AB46-9D6E-84A325ED9A2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4540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</a:t>
            </a:r>
            <a:r>
              <a:rPr lang="en-US" baseline="0" dirty="0" smtClean="0"/>
              <a:t> Nice use of generic types</a:t>
            </a:r>
          </a:p>
          <a:p>
            <a:r>
              <a:rPr lang="en-US" baseline="0" dirty="0" smtClean="0"/>
              <a:t>- Represent variety of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4261A7-1BAB-DF41-B5CE-8F32515FF05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8655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5933BC-09A1-7848-82E4-7633B2C6ADE8}" type="datetime1">
              <a:rPr lang="en-US" smtClean="0"/>
              <a:t>8/14/17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360iDev 2017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4B9EF-6F76-0343-9449-ADE52C3087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1076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339E9-BED1-4440-83F9-89F26496FFF2}" type="datetime1">
              <a:rPr lang="en-US" smtClean="0"/>
              <a:t>8/14/17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 smtClean="0"/>
              <a:t>360iDev 2017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4B9EF-6F76-0343-9449-ADE52C3087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4746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58274-270A-364D-8BEB-47304777A092}" type="datetime1">
              <a:rPr lang="en-US" smtClean="0"/>
              <a:t>8/14/17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 smtClean="0"/>
              <a:t>360iDev 2017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4B9EF-6F76-0343-9449-ADE52C3087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9293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5D60E-9C9F-9443-9766-2F65EC60E1C2}" type="datetime1">
              <a:rPr lang="en-US" smtClean="0"/>
              <a:t>8/14/17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 smtClean="0"/>
              <a:t>360iDev 2017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4B9EF-6F76-0343-9449-ADE52C3087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4718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72AE6-B96F-484D-ADF6-BE3DAACFFD8E}" type="datetime1">
              <a:rPr lang="en-US" smtClean="0"/>
              <a:t>8/14/17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 smtClean="0"/>
              <a:t>360iDev 2017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4B9EF-6F76-0343-9449-ADE52C3087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0561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8FCB8-572C-FA47-ACF9-0F9AD6F587B0}" type="datetime1">
              <a:rPr lang="en-US" smtClean="0"/>
              <a:t>8/14/17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 smtClean="0"/>
              <a:t>360iDev 2017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4B9EF-6F76-0343-9449-ADE52C3087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5676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6DF5D6-7443-7042-99C7-E3FA9A7D8413}" type="datetime1">
              <a:rPr lang="en-US" smtClean="0"/>
              <a:t>8/14/17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 smtClean="0"/>
              <a:t>360iDev 2017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4B9EF-6F76-0343-9449-ADE52C3087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4081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9900F-FECF-2344-99EE-E6E782A4DD8C}" type="datetime1">
              <a:rPr lang="en-US" smtClean="0"/>
              <a:t>8/14/17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 smtClean="0"/>
              <a:t>360iDev 2017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4B9EF-6F76-0343-9449-ADE52C3087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6625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14544-08B0-3D48-9D89-323D3D8E814B}" type="datetime1">
              <a:rPr lang="en-US" smtClean="0"/>
              <a:t>8/14/17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 smtClean="0"/>
              <a:t>360iDev 2017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4B9EF-6F76-0343-9449-ADE52C3087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6713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A15E0-187D-3647-9180-00176B399707}" type="datetime1">
              <a:rPr lang="en-US" smtClean="0"/>
              <a:t>8/14/17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 smtClean="0"/>
              <a:t>360iDev 2017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4B9EF-6F76-0343-9449-ADE52C3087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2153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1A0034-4821-624C-8F07-8E52B2D89619}" type="datetime1">
              <a:rPr lang="en-US" smtClean="0"/>
              <a:t>8/14/17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 smtClean="0"/>
              <a:t>360iDev 2017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4B9EF-6F76-0343-9449-ADE52C3087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450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45982F-3A85-D942-80B9-CA0AF83FB5F5}" type="datetime1">
              <a:rPr lang="en-US" smtClean="0"/>
              <a:t>8/14/17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nb-NO" smtClean="0"/>
              <a:t>360iDev 2017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74B9EF-6F76-0343-9449-ADE52C3087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7231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9.jp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1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jp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2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3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4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5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jp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6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4" Type="http://schemas.openxmlformats.org/officeDocument/2006/relationships/hyperlink" Target="http://careers.davita.com/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 smtClean="0"/>
              <a:t>Are You Fit for </a:t>
            </a:r>
            <a:r>
              <a:rPr lang="en-US" b="1" dirty="0" err="1" smtClean="0"/>
              <a:t>HealthKit</a:t>
            </a:r>
            <a:r>
              <a:rPr lang="en-US" b="1" dirty="0" smtClean="0"/>
              <a:t>?</a:t>
            </a:r>
            <a:endParaRPr lang="en-US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2778884"/>
          </a:xfrm>
        </p:spPr>
        <p:txBody>
          <a:bodyPr>
            <a:normAutofit/>
          </a:bodyPr>
          <a:lstStyle/>
          <a:p>
            <a:r>
              <a:rPr lang="en-US" dirty="0" smtClean="0"/>
              <a:t>Igor Kantor</a:t>
            </a:r>
          </a:p>
          <a:p>
            <a:r>
              <a:rPr lang="en-US" dirty="0" smtClean="0"/>
              <a:t>360iDev 2017</a:t>
            </a:r>
          </a:p>
          <a:p>
            <a:endParaRPr lang="en-US" dirty="0" smtClean="0"/>
          </a:p>
          <a:p>
            <a:r>
              <a:rPr lang="en-US" b="1" dirty="0" smtClean="0"/>
              <a:t>Demo App:</a:t>
            </a:r>
          </a:p>
          <a:p>
            <a:r>
              <a:rPr lang="en-US" b="1" dirty="0" smtClean="0"/>
              <a:t>https</a:t>
            </a:r>
            <a:r>
              <a:rPr lang="en-US" b="1" dirty="0"/>
              <a:t>://</a:t>
            </a:r>
            <a:r>
              <a:rPr lang="en-US" b="1" dirty="0" err="1" smtClean="0"/>
              <a:t>github.com</a:t>
            </a:r>
            <a:r>
              <a:rPr lang="en-US" b="1" dirty="0" smtClean="0"/>
              <a:t>/</a:t>
            </a:r>
            <a:r>
              <a:rPr lang="en-US" b="1" dirty="0" err="1" smtClean="0"/>
              <a:t>Iiiggs</a:t>
            </a:r>
            <a:r>
              <a:rPr lang="en-US" b="1" dirty="0" smtClean="0"/>
              <a:t>/</a:t>
            </a:r>
            <a:r>
              <a:rPr lang="en-US" b="1" dirty="0" err="1" smtClean="0"/>
              <a:t>AsthmaBuddy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8560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4B9EF-6F76-0343-9449-ADE52C3087AA}" type="slidenum">
              <a:rPr lang="en-US" smtClean="0"/>
              <a:t>10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0" y="0"/>
            <a:ext cx="12191999" cy="54476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Menlo" charset="0"/>
              </a:rPr>
              <a:t/>
            </a:r>
            <a:br>
              <a:rPr lang="en-US" dirty="0">
                <a:solidFill>
                  <a:srgbClr val="000000"/>
                </a:solidFill>
                <a:latin typeface="Menlo" charset="0"/>
              </a:rPr>
            </a:br>
            <a:endParaRPr lang="en-US" dirty="0">
              <a:solidFill>
                <a:srgbClr val="000000"/>
              </a:solidFill>
              <a:latin typeface="Menlo" charset="0"/>
            </a:endParaRPr>
          </a:p>
          <a:p>
            <a:r>
              <a:rPr lang="en-US" sz="3600" dirty="0">
                <a:solidFill>
                  <a:srgbClr val="1E9421"/>
                </a:solidFill>
                <a:latin typeface="Menlo" charset="0"/>
              </a:rPr>
              <a:t>// </a:t>
            </a:r>
            <a:r>
              <a:rPr lang="en-US" sz="3600" b="1" dirty="0" err="1">
                <a:solidFill>
                  <a:srgbClr val="1E9421"/>
                </a:solidFill>
                <a:latin typeface="Menlo" charset="0"/>
              </a:rPr>
              <a:t>HKHealthStore</a:t>
            </a:r>
            <a:endParaRPr lang="en-US" sz="3600" b="1" dirty="0">
              <a:solidFill>
                <a:srgbClr val="1E9421"/>
              </a:solidFill>
              <a:latin typeface="Menlo" charset="0"/>
            </a:endParaRPr>
          </a:p>
          <a:p>
            <a:endParaRPr lang="en-US" sz="2400" dirty="0">
              <a:solidFill>
                <a:srgbClr val="000000"/>
              </a:solidFill>
              <a:latin typeface="Menlo" charset="0"/>
            </a:endParaRPr>
          </a:p>
          <a:p>
            <a:r>
              <a:rPr lang="en-US" sz="2800" dirty="0">
                <a:solidFill>
                  <a:srgbClr val="C42275"/>
                </a:solidFill>
                <a:latin typeface="Menlo" charset="0"/>
              </a:rPr>
              <a:t>if</a:t>
            </a:r>
            <a:r>
              <a:rPr lang="en-US" sz="2800" dirty="0">
                <a:solidFill>
                  <a:srgbClr val="000000"/>
                </a:solidFill>
                <a:latin typeface="Menlo" charset="0"/>
              </a:rPr>
              <a:t> (</a:t>
            </a:r>
            <a:r>
              <a:rPr lang="en-US" sz="2800" dirty="0" err="1">
                <a:solidFill>
                  <a:srgbClr val="6122AE"/>
                </a:solidFill>
                <a:latin typeface="Menlo" charset="0"/>
              </a:rPr>
              <a:t>HKHealthStore</a:t>
            </a:r>
            <a:r>
              <a:rPr lang="en-US" sz="2800" dirty="0" err="1">
                <a:solidFill>
                  <a:srgbClr val="000000"/>
                </a:solidFill>
                <a:latin typeface="Menlo" charset="0"/>
              </a:rPr>
              <a:t>.</a:t>
            </a:r>
            <a:r>
              <a:rPr lang="en-US" sz="2800" b="1" dirty="0" err="1">
                <a:solidFill>
                  <a:srgbClr val="3E1E81"/>
                </a:solidFill>
                <a:latin typeface="Menlo" charset="0"/>
              </a:rPr>
              <a:t>isHealthDataAvailable</a:t>
            </a:r>
            <a:r>
              <a:rPr lang="en-US" sz="2800" dirty="0">
                <a:solidFill>
                  <a:srgbClr val="000000"/>
                </a:solidFill>
                <a:latin typeface="Menlo" charset="0"/>
              </a:rPr>
              <a:t>()) {</a:t>
            </a:r>
            <a:endParaRPr lang="en-US" sz="2800" dirty="0">
              <a:solidFill>
                <a:srgbClr val="3E1E81"/>
              </a:solidFill>
              <a:latin typeface="Menlo" charset="0"/>
            </a:endParaRPr>
          </a:p>
          <a:p>
            <a:r>
              <a:rPr lang="en-US" sz="2800" dirty="0">
                <a:solidFill>
                  <a:srgbClr val="000000"/>
                </a:solidFill>
                <a:latin typeface="Menlo" charset="0"/>
              </a:rPr>
              <a:t>    </a:t>
            </a:r>
          </a:p>
          <a:p>
            <a:r>
              <a:rPr lang="en-US" sz="2800" dirty="0">
                <a:solidFill>
                  <a:srgbClr val="000000"/>
                </a:solidFill>
                <a:latin typeface="Menlo" charset="0"/>
              </a:rPr>
              <a:t>    </a:t>
            </a:r>
            <a:r>
              <a:rPr lang="en-US" sz="2800" dirty="0">
                <a:solidFill>
                  <a:srgbClr val="C42275"/>
                </a:solidFill>
                <a:latin typeface="Menlo" charset="0"/>
              </a:rPr>
              <a:t>let</a:t>
            </a:r>
            <a:r>
              <a:rPr lang="en-US" sz="2800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Menlo" charset="0"/>
              </a:rPr>
              <a:t>healthStore</a:t>
            </a:r>
            <a:r>
              <a:rPr lang="en-US" sz="2800" dirty="0">
                <a:solidFill>
                  <a:srgbClr val="000000"/>
                </a:solidFill>
                <a:latin typeface="Menlo" charset="0"/>
              </a:rPr>
              <a:t> = </a:t>
            </a:r>
            <a:r>
              <a:rPr lang="en-US" sz="2800" b="1" dirty="0" err="1">
                <a:solidFill>
                  <a:srgbClr val="6122AE"/>
                </a:solidFill>
                <a:latin typeface="Menlo" charset="0"/>
              </a:rPr>
              <a:t>HKHealthStore</a:t>
            </a:r>
            <a:r>
              <a:rPr lang="en-US" sz="2800" dirty="0">
                <a:solidFill>
                  <a:srgbClr val="000000"/>
                </a:solidFill>
                <a:latin typeface="Menlo" charset="0"/>
              </a:rPr>
              <a:t>()</a:t>
            </a:r>
          </a:p>
          <a:p>
            <a:r>
              <a:rPr lang="en-US" sz="2800" dirty="0">
                <a:solidFill>
                  <a:srgbClr val="000000"/>
                </a:solidFill>
                <a:latin typeface="Menlo" charset="0"/>
              </a:rPr>
              <a:t>    </a:t>
            </a:r>
          </a:p>
          <a:p>
            <a:r>
              <a:rPr lang="en-US" sz="2800" dirty="0">
                <a:solidFill>
                  <a:srgbClr val="000000"/>
                </a:solidFill>
                <a:latin typeface="Menlo" charset="0"/>
              </a:rPr>
              <a:t>    </a:t>
            </a:r>
            <a:r>
              <a:rPr lang="en-US" sz="2800" dirty="0" err="1">
                <a:solidFill>
                  <a:srgbClr val="000000"/>
                </a:solidFill>
                <a:latin typeface="Menlo" charset="0"/>
              </a:rPr>
              <a:t>healthStore.</a:t>
            </a:r>
            <a:r>
              <a:rPr lang="en-US" sz="2800" b="1" dirty="0" err="1">
                <a:solidFill>
                  <a:srgbClr val="3E1E81"/>
                </a:solidFill>
                <a:latin typeface="Menlo" charset="0"/>
              </a:rPr>
              <a:t>requestAuthorization</a:t>
            </a:r>
            <a:r>
              <a:rPr lang="en-US" sz="2800" dirty="0">
                <a:solidFill>
                  <a:srgbClr val="000000"/>
                </a:solidFill>
                <a:latin typeface="Menlo" charset="0"/>
              </a:rPr>
              <a:t>(</a:t>
            </a:r>
            <a:endParaRPr lang="en-US" sz="2800" dirty="0">
              <a:solidFill>
                <a:srgbClr val="3E1E81"/>
              </a:solidFill>
              <a:latin typeface="Menlo" charset="0"/>
            </a:endParaRPr>
          </a:p>
          <a:p>
            <a:r>
              <a:rPr lang="en-US" sz="2800" dirty="0">
                <a:solidFill>
                  <a:srgbClr val="000000"/>
                </a:solidFill>
                <a:latin typeface="Menlo" charset="0"/>
              </a:rPr>
              <a:t>        </a:t>
            </a:r>
            <a:r>
              <a:rPr lang="en-US" sz="2800" dirty="0" err="1">
                <a:solidFill>
                  <a:srgbClr val="000000"/>
                </a:solidFill>
                <a:latin typeface="Menlo" charset="0"/>
              </a:rPr>
              <a:t>toShare</a:t>
            </a:r>
            <a:r>
              <a:rPr lang="en-US" sz="2800" dirty="0">
                <a:solidFill>
                  <a:srgbClr val="000000"/>
                </a:solidFill>
                <a:latin typeface="Menlo" charset="0"/>
              </a:rPr>
              <a:t>: </a:t>
            </a:r>
            <a:r>
              <a:rPr lang="en-US" sz="2800" dirty="0">
                <a:solidFill>
                  <a:srgbClr val="539AA4"/>
                </a:solidFill>
                <a:latin typeface="Menlo" charset="0"/>
              </a:rPr>
              <a:t>types</a:t>
            </a:r>
            <a:r>
              <a:rPr lang="en-US" sz="2800" dirty="0">
                <a:solidFill>
                  <a:srgbClr val="000000"/>
                </a:solidFill>
                <a:latin typeface="Menlo" charset="0"/>
              </a:rPr>
              <a:t>,</a:t>
            </a:r>
          </a:p>
          <a:p>
            <a:r>
              <a:rPr lang="en-US" sz="2800" dirty="0">
                <a:solidFill>
                  <a:srgbClr val="000000"/>
                </a:solidFill>
                <a:latin typeface="Menlo" charset="0"/>
              </a:rPr>
              <a:t>        read: </a:t>
            </a:r>
            <a:r>
              <a:rPr lang="en-US" sz="2800" dirty="0">
                <a:solidFill>
                  <a:srgbClr val="539AA4"/>
                </a:solidFill>
                <a:latin typeface="Menlo" charset="0"/>
              </a:rPr>
              <a:t>types</a:t>
            </a:r>
            <a:r>
              <a:rPr lang="en-US" sz="2800" dirty="0">
                <a:solidFill>
                  <a:srgbClr val="000000"/>
                </a:solidFill>
                <a:latin typeface="Menlo" charset="0"/>
              </a:rPr>
              <a:t>)</a:t>
            </a:r>
          </a:p>
          <a:p>
            <a:r>
              <a:rPr lang="en-US" sz="2800" dirty="0">
                <a:solidFill>
                  <a:srgbClr val="000000"/>
                </a:solidFill>
                <a:latin typeface="Menlo" charset="0"/>
              </a:rPr>
              <a:t>        {</a:t>
            </a:r>
            <a:r>
              <a:rPr lang="en-US" sz="2800" dirty="0">
                <a:solidFill>
                  <a:srgbClr val="C42275"/>
                </a:solidFill>
                <a:latin typeface="Menlo" charset="0"/>
              </a:rPr>
              <a:t>_</a:t>
            </a:r>
            <a:r>
              <a:rPr lang="en-US" sz="2800" dirty="0">
                <a:solidFill>
                  <a:srgbClr val="000000"/>
                </a:solidFill>
                <a:latin typeface="Menlo" charset="0"/>
              </a:rPr>
              <a:t>,</a:t>
            </a:r>
            <a:r>
              <a:rPr lang="en-US" sz="2800" dirty="0">
                <a:solidFill>
                  <a:srgbClr val="C42275"/>
                </a:solidFill>
                <a:latin typeface="Menlo" charset="0"/>
              </a:rPr>
              <a:t>_</a:t>
            </a:r>
            <a:r>
              <a:rPr lang="en-US" sz="2800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sz="2800" dirty="0">
                <a:solidFill>
                  <a:srgbClr val="C42275"/>
                </a:solidFill>
                <a:latin typeface="Menlo" charset="0"/>
              </a:rPr>
              <a:t>in</a:t>
            </a:r>
            <a:r>
              <a:rPr lang="en-US" sz="2800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sz="2800" dirty="0">
                <a:solidFill>
                  <a:srgbClr val="3E1E81"/>
                </a:solidFill>
                <a:latin typeface="Menlo" charset="0"/>
              </a:rPr>
              <a:t>print</a:t>
            </a:r>
            <a:r>
              <a:rPr lang="en-US" sz="2800" dirty="0">
                <a:solidFill>
                  <a:srgbClr val="000000"/>
                </a:solidFill>
                <a:latin typeface="Menlo" charset="0"/>
              </a:rPr>
              <a:t>(</a:t>
            </a:r>
            <a:r>
              <a:rPr lang="en-US" sz="2800" dirty="0">
                <a:solidFill>
                  <a:srgbClr val="C81B13"/>
                </a:solidFill>
                <a:latin typeface="Menlo" charset="0"/>
              </a:rPr>
              <a:t>"check response"</a:t>
            </a:r>
            <a:r>
              <a:rPr lang="en-US" sz="2800" dirty="0">
                <a:solidFill>
                  <a:srgbClr val="000000"/>
                </a:solidFill>
                <a:latin typeface="Menlo" charset="0"/>
              </a:rPr>
              <a:t>)}</a:t>
            </a:r>
            <a:endParaRPr lang="en-US" sz="2800" dirty="0">
              <a:solidFill>
                <a:srgbClr val="C81B13"/>
              </a:solidFill>
              <a:latin typeface="Menlo" charset="0"/>
            </a:endParaRPr>
          </a:p>
          <a:p>
            <a:r>
              <a:rPr lang="en-US" sz="2800" dirty="0" smtClean="0">
                <a:solidFill>
                  <a:srgbClr val="000000"/>
                </a:solidFill>
                <a:latin typeface="Menlo" charset="0"/>
              </a:rPr>
              <a:t>}</a:t>
            </a:r>
            <a:endParaRPr lang="en-US" sz="2800" dirty="0">
              <a:solidFill>
                <a:srgbClr val="000000"/>
              </a:solidFill>
              <a:effectLst/>
              <a:latin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2535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4B9EF-6F76-0343-9449-ADE52C3087AA}" type="slidenum">
              <a:rPr lang="en-US" smtClean="0"/>
              <a:t>11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3600" dirty="0" smtClean="0">
              <a:solidFill>
                <a:srgbClr val="1E9421"/>
              </a:solidFill>
              <a:latin typeface="Menlo" charset="0"/>
            </a:endParaRPr>
          </a:p>
          <a:p>
            <a:r>
              <a:rPr lang="en-US" sz="3600" dirty="0" smtClean="0">
                <a:solidFill>
                  <a:srgbClr val="1E9421"/>
                </a:solidFill>
                <a:latin typeface="Menlo" charset="0"/>
              </a:rPr>
              <a:t>// </a:t>
            </a:r>
            <a:r>
              <a:rPr lang="en-US" sz="3600" b="1" dirty="0" err="1" smtClean="0">
                <a:solidFill>
                  <a:srgbClr val="1E9421"/>
                </a:solidFill>
                <a:latin typeface="Menlo" charset="0"/>
              </a:rPr>
              <a:t>HKObjectType</a:t>
            </a:r>
            <a:r>
              <a:rPr lang="en-US" sz="3600" dirty="0" smtClean="0">
                <a:solidFill>
                  <a:srgbClr val="1E9421"/>
                </a:solidFill>
                <a:latin typeface="Menlo" charset="0"/>
              </a:rPr>
              <a:t> </a:t>
            </a:r>
          </a:p>
          <a:p>
            <a:endParaRPr lang="en-US" sz="2400" dirty="0">
              <a:solidFill>
                <a:srgbClr val="000000"/>
              </a:solidFill>
              <a:latin typeface="Menlo" charset="0"/>
            </a:endParaRPr>
          </a:p>
          <a:p>
            <a:r>
              <a:rPr lang="en-US" sz="2400" dirty="0" smtClean="0">
                <a:solidFill>
                  <a:srgbClr val="C42275"/>
                </a:solidFill>
                <a:latin typeface="Menlo" charset="0"/>
              </a:rPr>
              <a:t>let</a:t>
            </a:r>
            <a:r>
              <a:rPr lang="en-US" sz="2400" dirty="0" smtClean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Menlo" charset="0"/>
              </a:rPr>
              <a:t>dobType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 = </a:t>
            </a:r>
            <a:r>
              <a:rPr lang="en-US" sz="2400" dirty="0" err="1">
                <a:solidFill>
                  <a:srgbClr val="6122AE"/>
                </a:solidFill>
                <a:latin typeface="Menlo" charset="0"/>
              </a:rPr>
              <a:t>HKObjectType</a:t>
            </a:r>
            <a:r>
              <a:rPr lang="en-US" sz="2400" dirty="0" err="1">
                <a:solidFill>
                  <a:srgbClr val="000000"/>
                </a:solidFill>
                <a:latin typeface="Menlo" charset="0"/>
              </a:rPr>
              <a:t>.</a:t>
            </a:r>
            <a:r>
              <a:rPr lang="en-US" sz="2400" b="1" dirty="0" err="1">
                <a:solidFill>
                  <a:srgbClr val="3E1E81"/>
                </a:solidFill>
                <a:latin typeface="Menlo" charset="0"/>
              </a:rPr>
              <a:t>characteristicType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(</a:t>
            </a:r>
            <a:r>
              <a:rPr lang="en-US" sz="2400" dirty="0" err="1">
                <a:solidFill>
                  <a:srgbClr val="000000"/>
                </a:solidFill>
                <a:latin typeface="Menlo" charset="0"/>
              </a:rPr>
              <a:t>forIdentifier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:</a:t>
            </a:r>
          </a:p>
          <a:p>
            <a:r>
              <a:rPr lang="en-US" sz="2400" dirty="0">
                <a:solidFill>
                  <a:srgbClr val="000000"/>
                </a:solidFill>
                <a:latin typeface="Menlo" charset="0"/>
              </a:rPr>
              <a:t>    </a:t>
            </a:r>
            <a:r>
              <a:rPr lang="en-US" sz="2400" dirty="0" err="1" smtClean="0">
                <a:solidFill>
                  <a:srgbClr val="703DAA"/>
                </a:solidFill>
                <a:latin typeface="Menlo" charset="0"/>
              </a:rPr>
              <a:t>HKCharacteristicTypeIdentifier</a:t>
            </a:r>
            <a:r>
              <a:rPr lang="en-US" sz="2400" dirty="0" err="1" smtClean="0">
                <a:solidFill>
                  <a:srgbClr val="000000"/>
                </a:solidFill>
                <a:latin typeface="Menlo" charset="0"/>
              </a:rPr>
              <a:t>.</a:t>
            </a:r>
            <a:r>
              <a:rPr lang="en-US" sz="2400" dirty="0" err="1" smtClean="0">
                <a:solidFill>
                  <a:srgbClr val="703DAA"/>
                </a:solidFill>
                <a:latin typeface="Menlo" charset="0"/>
              </a:rPr>
              <a:t>dateOfBirth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)</a:t>
            </a:r>
            <a:endParaRPr lang="en-US" sz="2400" dirty="0">
              <a:solidFill>
                <a:srgbClr val="703DAA"/>
              </a:solidFill>
              <a:latin typeface="Menlo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Menlo" charset="0"/>
              </a:rPr>
              <a:t/>
            </a:r>
            <a:br>
              <a:rPr lang="en-US" sz="2400" dirty="0">
                <a:solidFill>
                  <a:srgbClr val="000000"/>
                </a:solidFill>
                <a:latin typeface="Menlo" charset="0"/>
              </a:rPr>
            </a:br>
            <a:endParaRPr lang="en-US" sz="2400" dirty="0">
              <a:solidFill>
                <a:srgbClr val="000000"/>
              </a:solidFill>
              <a:latin typeface="Menlo" charset="0"/>
            </a:endParaRPr>
          </a:p>
          <a:p>
            <a:r>
              <a:rPr lang="en-US" sz="2400" dirty="0" smtClean="0">
                <a:solidFill>
                  <a:srgbClr val="C42275"/>
                </a:solidFill>
                <a:latin typeface="Menlo" charset="0"/>
              </a:rPr>
              <a:t>let</a:t>
            </a:r>
            <a:r>
              <a:rPr lang="en-US" sz="2400" dirty="0" smtClean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Menlo" charset="0"/>
              </a:rPr>
              <a:t>activitySummaryType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 = </a:t>
            </a:r>
            <a:r>
              <a:rPr lang="en-US" sz="2400" dirty="0" err="1">
                <a:solidFill>
                  <a:srgbClr val="6122AE"/>
                </a:solidFill>
                <a:latin typeface="Menlo" charset="0"/>
              </a:rPr>
              <a:t>HKObjectType</a:t>
            </a:r>
            <a:r>
              <a:rPr lang="en-US" sz="2400" dirty="0" err="1">
                <a:solidFill>
                  <a:srgbClr val="000000"/>
                </a:solidFill>
                <a:latin typeface="Menlo" charset="0"/>
              </a:rPr>
              <a:t>.</a:t>
            </a:r>
            <a:r>
              <a:rPr lang="en-US" sz="2400" b="1" dirty="0" err="1">
                <a:solidFill>
                  <a:srgbClr val="3E1E81"/>
                </a:solidFill>
                <a:latin typeface="Menlo" charset="0"/>
              </a:rPr>
              <a:t>activitySummaryType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()</a:t>
            </a:r>
          </a:p>
          <a:p>
            <a:r>
              <a:rPr lang="en-US" sz="2400" dirty="0">
                <a:solidFill>
                  <a:srgbClr val="000000"/>
                </a:solidFill>
                <a:latin typeface="Menlo" charset="0"/>
              </a:rPr>
              <a:t/>
            </a:r>
            <a:br>
              <a:rPr lang="en-US" sz="2400" dirty="0">
                <a:solidFill>
                  <a:srgbClr val="000000"/>
                </a:solidFill>
                <a:latin typeface="Menlo" charset="0"/>
              </a:rPr>
            </a:br>
            <a:endParaRPr lang="en-US" sz="2400" dirty="0">
              <a:solidFill>
                <a:srgbClr val="000000"/>
              </a:solidFill>
              <a:latin typeface="Menlo" charset="0"/>
            </a:endParaRPr>
          </a:p>
          <a:p>
            <a:r>
              <a:rPr lang="en-US" sz="2400" dirty="0">
                <a:solidFill>
                  <a:srgbClr val="C42275"/>
                </a:solidFill>
                <a:latin typeface="Menlo" charset="0"/>
              </a:rPr>
              <a:t>let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Menlo" charset="0"/>
              </a:rPr>
              <a:t>inhalerUsageType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 = </a:t>
            </a:r>
            <a:r>
              <a:rPr lang="en-US" sz="2400" dirty="0" err="1">
                <a:solidFill>
                  <a:srgbClr val="6122AE"/>
                </a:solidFill>
                <a:latin typeface="Menlo" charset="0"/>
              </a:rPr>
              <a:t>HKObjectType</a:t>
            </a:r>
            <a:r>
              <a:rPr lang="en-US" sz="2400" dirty="0" err="1">
                <a:solidFill>
                  <a:srgbClr val="000000"/>
                </a:solidFill>
                <a:latin typeface="Menlo" charset="0"/>
              </a:rPr>
              <a:t>.</a:t>
            </a:r>
            <a:r>
              <a:rPr lang="en-US" sz="2400" b="1" dirty="0" err="1">
                <a:solidFill>
                  <a:srgbClr val="3E1E81"/>
                </a:solidFill>
                <a:latin typeface="Menlo" charset="0"/>
              </a:rPr>
              <a:t>quantityType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(</a:t>
            </a:r>
            <a:r>
              <a:rPr lang="en-US" sz="2400" dirty="0" err="1">
                <a:solidFill>
                  <a:srgbClr val="000000"/>
                </a:solidFill>
                <a:latin typeface="Menlo" charset="0"/>
              </a:rPr>
              <a:t>forIdentifier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:</a:t>
            </a:r>
          </a:p>
          <a:p>
            <a:r>
              <a:rPr lang="en-US" sz="2400" dirty="0">
                <a:solidFill>
                  <a:srgbClr val="000000"/>
                </a:solidFill>
                <a:latin typeface="Menlo" charset="0"/>
              </a:rPr>
              <a:t>    </a:t>
            </a:r>
            <a:r>
              <a:rPr lang="en-US" sz="2400" dirty="0" err="1">
                <a:solidFill>
                  <a:srgbClr val="703DAA"/>
                </a:solidFill>
                <a:latin typeface="Menlo" charset="0"/>
              </a:rPr>
              <a:t>HKQuantityTypeIdentifier</a:t>
            </a:r>
            <a:r>
              <a:rPr lang="en-US" sz="2400" dirty="0" err="1">
                <a:solidFill>
                  <a:srgbClr val="000000"/>
                </a:solidFill>
                <a:latin typeface="Menlo" charset="0"/>
              </a:rPr>
              <a:t>.</a:t>
            </a:r>
            <a:r>
              <a:rPr lang="en-US" sz="2400" dirty="0" err="1">
                <a:solidFill>
                  <a:srgbClr val="703DAA"/>
                </a:solidFill>
                <a:latin typeface="Menlo" charset="0"/>
              </a:rPr>
              <a:t>inhalerUsage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)</a:t>
            </a:r>
            <a:endParaRPr lang="en-US" sz="2400" dirty="0">
              <a:solidFill>
                <a:srgbClr val="703DAA"/>
              </a:solidFill>
              <a:effectLst/>
              <a:latin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0446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4B9EF-6F76-0343-9449-ADE52C3087AA}" type="slidenum">
              <a:rPr lang="en-US" smtClean="0"/>
              <a:t>12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12192000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3600" dirty="0" smtClean="0">
              <a:solidFill>
                <a:srgbClr val="1E9421"/>
              </a:solidFill>
              <a:latin typeface="Menlo" charset="0"/>
            </a:endParaRPr>
          </a:p>
          <a:p>
            <a:r>
              <a:rPr lang="en-US" sz="3600" dirty="0" smtClean="0">
                <a:solidFill>
                  <a:srgbClr val="1E9421"/>
                </a:solidFill>
                <a:latin typeface="Menlo" charset="0"/>
              </a:rPr>
              <a:t>// </a:t>
            </a:r>
            <a:r>
              <a:rPr lang="en-US" sz="3600" b="1" dirty="0" err="1">
                <a:solidFill>
                  <a:srgbClr val="1E9421"/>
                </a:solidFill>
                <a:latin typeface="Menlo" charset="0"/>
              </a:rPr>
              <a:t>HKCharacteristicType</a:t>
            </a:r>
            <a:endParaRPr lang="en-US" sz="3600" b="1" dirty="0">
              <a:solidFill>
                <a:srgbClr val="1E9421"/>
              </a:solidFill>
              <a:latin typeface="Menlo" charset="0"/>
            </a:endParaRPr>
          </a:p>
          <a:p>
            <a:endParaRPr lang="en-US" sz="2400" dirty="0">
              <a:solidFill>
                <a:srgbClr val="000000"/>
              </a:solidFill>
              <a:latin typeface="Menlo" charset="0"/>
            </a:endParaRPr>
          </a:p>
          <a:p>
            <a:r>
              <a:rPr lang="en-US" sz="2400" dirty="0" smtClean="0">
                <a:solidFill>
                  <a:srgbClr val="C42275"/>
                </a:solidFill>
                <a:latin typeface="Menlo" charset="0"/>
              </a:rPr>
              <a:t>let</a:t>
            </a:r>
            <a:r>
              <a:rPr lang="en-US" sz="2400" dirty="0" smtClean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sz="2400" dirty="0" err="1" smtClean="0">
                <a:solidFill>
                  <a:srgbClr val="000000"/>
                </a:solidFill>
                <a:latin typeface="Menlo" charset="0"/>
              </a:rPr>
              <a:t>genderType</a:t>
            </a:r>
            <a:r>
              <a:rPr lang="en-US" sz="2400" dirty="0" smtClean="0">
                <a:solidFill>
                  <a:srgbClr val="000000"/>
                </a:solidFill>
                <a:latin typeface="Menlo" charset="0"/>
              </a:rPr>
              <a:t> = </a:t>
            </a:r>
            <a:r>
              <a:rPr lang="en-US" sz="2400" dirty="0" err="1" smtClean="0">
                <a:solidFill>
                  <a:srgbClr val="6122AE"/>
                </a:solidFill>
                <a:latin typeface="Menlo" charset="0"/>
              </a:rPr>
              <a:t>HKObjectType</a:t>
            </a:r>
            <a:r>
              <a:rPr lang="en-US" sz="2400" dirty="0" err="1" smtClean="0">
                <a:solidFill>
                  <a:srgbClr val="000000"/>
                </a:solidFill>
                <a:latin typeface="Menlo" charset="0"/>
              </a:rPr>
              <a:t>.</a:t>
            </a:r>
            <a:r>
              <a:rPr lang="en-US" sz="2400" b="1" dirty="0" err="1" smtClean="0">
                <a:solidFill>
                  <a:srgbClr val="3E1E81"/>
                </a:solidFill>
                <a:latin typeface="Menlo" charset="0"/>
              </a:rPr>
              <a:t>characteristicType</a:t>
            </a:r>
            <a:r>
              <a:rPr lang="en-US" sz="2400" dirty="0" smtClean="0">
                <a:solidFill>
                  <a:srgbClr val="000000"/>
                </a:solidFill>
                <a:latin typeface="Menlo" charset="0"/>
              </a:rPr>
              <a:t>(</a:t>
            </a:r>
          </a:p>
          <a:p>
            <a:r>
              <a:rPr lang="en-US" sz="2400" dirty="0">
                <a:solidFill>
                  <a:srgbClr val="000000"/>
                </a:solidFill>
                <a:latin typeface="Menlo" charset="0"/>
              </a:rPr>
              <a:t>	</a:t>
            </a:r>
            <a:r>
              <a:rPr lang="en-US" sz="2400" dirty="0" err="1" smtClean="0">
                <a:solidFill>
                  <a:srgbClr val="000000"/>
                </a:solidFill>
                <a:latin typeface="Menlo" charset="0"/>
              </a:rPr>
              <a:t>forIdentifier</a:t>
            </a:r>
            <a:r>
              <a:rPr lang="en-US" sz="2400" dirty="0" smtClean="0">
                <a:solidFill>
                  <a:srgbClr val="000000"/>
                </a:solidFill>
                <a:latin typeface="Menlo" charset="0"/>
              </a:rPr>
              <a:t>: </a:t>
            </a:r>
            <a:r>
              <a:rPr lang="en-US" sz="2400" dirty="0" err="1" smtClean="0">
                <a:solidFill>
                  <a:srgbClr val="703DAA"/>
                </a:solidFill>
                <a:latin typeface="Menlo" charset="0"/>
              </a:rPr>
              <a:t>HKCharacteristicTypeIdentifier</a:t>
            </a:r>
            <a:r>
              <a:rPr lang="en-US" sz="2400" dirty="0" err="1" smtClean="0">
                <a:solidFill>
                  <a:srgbClr val="000000"/>
                </a:solidFill>
                <a:latin typeface="Menlo" charset="0"/>
              </a:rPr>
              <a:t>.</a:t>
            </a:r>
            <a:r>
              <a:rPr lang="en-US" sz="2400" b="1" dirty="0" err="1" smtClean="0">
                <a:solidFill>
                  <a:srgbClr val="703DAA"/>
                </a:solidFill>
                <a:latin typeface="Menlo" charset="0"/>
              </a:rPr>
              <a:t>biologicalSex</a:t>
            </a:r>
            <a:r>
              <a:rPr lang="en-US" sz="2400" dirty="0" smtClean="0">
                <a:solidFill>
                  <a:srgbClr val="000000"/>
                </a:solidFill>
                <a:latin typeface="Menlo" charset="0"/>
              </a:rPr>
              <a:t>)</a:t>
            </a:r>
            <a:endParaRPr lang="en-US" sz="2400" dirty="0" smtClean="0">
              <a:solidFill>
                <a:srgbClr val="703DAA"/>
              </a:solidFill>
              <a:latin typeface="Menlo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Menlo" charset="0"/>
              </a:rPr>
              <a:t/>
            </a:r>
            <a:br>
              <a:rPr lang="en-US" sz="2400" dirty="0">
                <a:solidFill>
                  <a:srgbClr val="000000"/>
                </a:solidFill>
                <a:latin typeface="Menlo" charset="0"/>
              </a:rPr>
            </a:br>
            <a:endParaRPr lang="en-US" sz="2400" dirty="0">
              <a:solidFill>
                <a:srgbClr val="000000"/>
              </a:solidFill>
              <a:latin typeface="Menlo" charset="0"/>
            </a:endParaRPr>
          </a:p>
          <a:p>
            <a:r>
              <a:rPr lang="en-US" sz="2400" dirty="0">
                <a:solidFill>
                  <a:srgbClr val="C42275"/>
                </a:solidFill>
                <a:latin typeface="Menlo" charset="0"/>
              </a:rPr>
              <a:t>let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Menlo" charset="0"/>
              </a:rPr>
              <a:t>bloodType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 = </a:t>
            </a:r>
            <a:r>
              <a:rPr lang="en-US" sz="2400" dirty="0" err="1">
                <a:solidFill>
                  <a:srgbClr val="6122AE"/>
                </a:solidFill>
                <a:latin typeface="Menlo" charset="0"/>
              </a:rPr>
              <a:t>HKObjectType</a:t>
            </a:r>
            <a:r>
              <a:rPr lang="en-US" sz="2400" dirty="0" err="1">
                <a:solidFill>
                  <a:srgbClr val="000000"/>
                </a:solidFill>
                <a:latin typeface="Menlo" charset="0"/>
              </a:rPr>
              <a:t>.</a:t>
            </a:r>
            <a:r>
              <a:rPr lang="en-US" sz="2400" b="1" dirty="0" err="1">
                <a:solidFill>
                  <a:srgbClr val="3E1E81"/>
                </a:solidFill>
                <a:latin typeface="Menlo" charset="0"/>
              </a:rPr>
              <a:t>characteristicType</a:t>
            </a:r>
            <a:r>
              <a:rPr lang="en-US" sz="2400" dirty="0" smtClean="0">
                <a:solidFill>
                  <a:srgbClr val="000000"/>
                </a:solidFill>
                <a:latin typeface="Menlo" charset="0"/>
              </a:rPr>
              <a:t>(</a:t>
            </a:r>
          </a:p>
          <a:p>
            <a:r>
              <a:rPr lang="en-US" sz="2400" dirty="0">
                <a:solidFill>
                  <a:srgbClr val="000000"/>
                </a:solidFill>
                <a:latin typeface="Menlo" charset="0"/>
              </a:rPr>
              <a:t>	</a:t>
            </a:r>
            <a:r>
              <a:rPr lang="en-US" sz="2400" dirty="0" err="1" smtClean="0">
                <a:solidFill>
                  <a:srgbClr val="000000"/>
                </a:solidFill>
                <a:latin typeface="Menlo" charset="0"/>
              </a:rPr>
              <a:t>forIdentifier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: </a:t>
            </a:r>
            <a:r>
              <a:rPr lang="en-US" sz="2400" dirty="0" err="1">
                <a:solidFill>
                  <a:srgbClr val="703DAA"/>
                </a:solidFill>
                <a:latin typeface="Menlo" charset="0"/>
              </a:rPr>
              <a:t>HKCharacteristicTypeIdentifier</a:t>
            </a:r>
            <a:r>
              <a:rPr lang="en-US" sz="2400" dirty="0" err="1">
                <a:solidFill>
                  <a:srgbClr val="000000"/>
                </a:solidFill>
                <a:latin typeface="Menlo" charset="0"/>
              </a:rPr>
              <a:t>.</a:t>
            </a:r>
            <a:r>
              <a:rPr lang="en-US" sz="2400" b="1" dirty="0" err="1">
                <a:solidFill>
                  <a:srgbClr val="703DAA"/>
                </a:solidFill>
                <a:latin typeface="Menlo" charset="0"/>
              </a:rPr>
              <a:t>bloodType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)</a:t>
            </a:r>
            <a:endParaRPr lang="en-US" sz="2400" dirty="0">
              <a:solidFill>
                <a:srgbClr val="703DAA"/>
              </a:solidFill>
              <a:latin typeface="Menlo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Menlo" charset="0"/>
              </a:rPr>
              <a:t/>
            </a:r>
            <a:br>
              <a:rPr lang="en-US" sz="2400" dirty="0">
                <a:solidFill>
                  <a:srgbClr val="000000"/>
                </a:solidFill>
                <a:latin typeface="Menlo" charset="0"/>
              </a:rPr>
            </a:br>
            <a:endParaRPr lang="en-US" sz="2400" dirty="0">
              <a:solidFill>
                <a:srgbClr val="000000"/>
              </a:solidFill>
              <a:latin typeface="Menlo" charset="0"/>
            </a:endParaRPr>
          </a:p>
          <a:p>
            <a:r>
              <a:rPr lang="en-US" sz="2400" dirty="0">
                <a:solidFill>
                  <a:srgbClr val="C42275"/>
                </a:solidFill>
                <a:latin typeface="Menlo" charset="0"/>
              </a:rPr>
              <a:t>let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Menlo" charset="0"/>
              </a:rPr>
              <a:t>dobType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 = </a:t>
            </a:r>
            <a:r>
              <a:rPr lang="en-US" sz="2400" dirty="0" err="1" smtClean="0">
                <a:solidFill>
                  <a:srgbClr val="6122AE"/>
                </a:solidFill>
                <a:latin typeface="Menlo" charset="0"/>
              </a:rPr>
              <a:t>HKObjectType</a:t>
            </a:r>
            <a:r>
              <a:rPr lang="en-US" sz="2400" dirty="0" err="1" smtClean="0">
                <a:solidFill>
                  <a:srgbClr val="000000"/>
                </a:solidFill>
                <a:latin typeface="Menlo" charset="0"/>
              </a:rPr>
              <a:t>.</a:t>
            </a:r>
            <a:r>
              <a:rPr lang="en-US" sz="2400" b="1" dirty="0" err="1" smtClean="0">
                <a:solidFill>
                  <a:srgbClr val="3E1E81"/>
                </a:solidFill>
                <a:latin typeface="Menlo" charset="0"/>
              </a:rPr>
              <a:t>characteristicType</a:t>
            </a:r>
            <a:r>
              <a:rPr lang="en-US" sz="2400" dirty="0" smtClean="0">
                <a:solidFill>
                  <a:srgbClr val="000000"/>
                </a:solidFill>
                <a:latin typeface="Menlo" charset="0"/>
              </a:rPr>
              <a:t>(</a:t>
            </a:r>
          </a:p>
          <a:p>
            <a:r>
              <a:rPr lang="en-US" sz="2400" dirty="0">
                <a:solidFill>
                  <a:srgbClr val="000000"/>
                </a:solidFill>
                <a:latin typeface="Menlo" charset="0"/>
              </a:rPr>
              <a:t>	</a:t>
            </a:r>
            <a:r>
              <a:rPr lang="en-US" sz="2400" dirty="0" err="1" smtClean="0">
                <a:solidFill>
                  <a:srgbClr val="000000"/>
                </a:solidFill>
                <a:latin typeface="Menlo" charset="0"/>
              </a:rPr>
              <a:t>forIdentifier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: </a:t>
            </a:r>
            <a:r>
              <a:rPr lang="en-US" sz="2400" dirty="0" err="1" smtClean="0">
                <a:solidFill>
                  <a:srgbClr val="703DAA"/>
                </a:solidFill>
                <a:latin typeface="Menlo" charset="0"/>
              </a:rPr>
              <a:t>HKCharacteristicTypeIdentifier</a:t>
            </a:r>
            <a:r>
              <a:rPr lang="en-US" sz="2400" dirty="0" err="1" smtClean="0">
                <a:solidFill>
                  <a:srgbClr val="000000"/>
                </a:solidFill>
                <a:latin typeface="Menlo" charset="0"/>
              </a:rPr>
              <a:t>.</a:t>
            </a:r>
            <a:r>
              <a:rPr lang="en-US" sz="2400" b="1" dirty="0" err="1" smtClean="0">
                <a:solidFill>
                  <a:srgbClr val="703DAA"/>
                </a:solidFill>
                <a:latin typeface="Menlo" charset="0"/>
              </a:rPr>
              <a:t>dateOfBirth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)</a:t>
            </a:r>
            <a:endParaRPr lang="en-US" sz="2400" dirty="0">
              <a:solidFill>
                <a:srgbClr val="703DAA"/>
              </a:solidFill>
              <a:effectLst/>
              <a:latin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858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5268132" y="1825625"/>
            <a:ext cx="660357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4B9EF-6F76-0343-9449-ADE52C3087AA}" type="slidenum">
              <a:rPr lang="en-US" smtClean="0"/>
              <a:t>13</a:t>
            </a:fld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0" y="-9346"/>
            <a:ext cx="12192000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3600" dirty="0">
              <a:solidFill>
                <a:srgbClr val="000000"/>
              </a:solidFill>
              <a:latin typeface="Menlo" charset="0"/>
            </a:endParaRPr>
          </a:p>
          <a:p>
            <a:r>
              <a:rPr lang="en-US" sz="3600" dirty="0">
                <a:solidFill>
                  <a:srgbClr val="1E9421"/>
                </a:solidFill>
                <a:latin typeface="Menlo" charset="0"/>
              </a:rPr>
              <a:t>// </a:t>
            </a:r>
            <a:r>
              <a:rPr lang="en-US" sz="3600" b="1" dirty="0" err="1">
                <a:solidFill>
                  <a:srgbClr val="1E9421"/>
                </a:solidFill>
                <a:latin typeface="Menlo" charset="0"/>
              </a:rPr>
              <a:t>HKSampleType</a:t>
            </a:r>
            <a:endParaRPr lang="en-US" sz="3600" b="1" dirty="0">
              <a:solidFill>
                <a:srgbClr val="1E9421"/>
              </a:solidFill>
              <a:latin typeface="Menlo" charset="0"/>
            </a:endParaRPr>
          </a:p>
          <a:p>
            <a:endParaRPr lang="en-US" sz="2400" dirty="0">
              <a:solidFill>
                <a:srgbClr val="000000"/>
              </a:solidFill>
              <a:latin typeface="Menlo" charset="0"/>
            </a:endParaRPr>
          </a:p>
          <a:p>
            <a:r>
              <a:rPr lang="en-US" sz="2400" dirty="0">
                <a:solidFill>
                  <a:srgbClr val="C42275"/>
                </a:solidFill>
                <a:latin typeface="Menlo" charset="0"/>
              </a:rPr>
              <a:t>let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Menlo" charset="0"/>
              </a:rPr>
              <a:t>categoryType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 = </a:t>
            </a:r>
            <a:r>
              <a:rPr lang="en-US" sz="2400" dirty="0" err="1">
                <a:solidFill>
                  <a:srgbClr val="6122AE"/>
                </a:solidFill>
                <a:latin typeface="Menlo" charset="0"/>
              </a:rPr>
              <a:t>HKObjectType</a:t>
            </a:r>
            <a:r>
              <a:rPr lang="en-US" sz="2400" dirty="0" err="1">
                <a:solidFill>
                  <a:srgbClr val="000000"/>
                </a:solidFill>
                <a:latin typeface="Menlo" charset="0"/>
              </a:rPr>
              <a:t>.</a:t>
            </a:r>
            <a:r>
              <a:rPr lang="en-US" sz="2400" b="1" dirty="0" err="1">
                <a:solidFill>
                  <a:srgbClr val="3E1E81"/>
                </a:solidFill>
                <a:latin typeface="Menlo" charset="0"/>
              </a:rPr>
              <a:t>categoryType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(</a:t>
            </a:r>
          </a:p>
          <a:p>
            <a:r>
              <a:rPr lang="en-US" sz="2400" dirty="0">
                <a:solidFill>
                  <a:srgbClr val="000000"/>
                </a:solidFill>
                <a:latin typeface="Menlo" charset="0"/>
              </a:rPr>
              <a:t>    </a:t>
            </a:r>
            <a:r>
              <a:rPr lang="en-US" sz="2400" dirty="0" err="1">
                <a:solidFill>
                  <a:srgbClr val="000000"/>
                </a:solidFill>
                <a:latin typeface="Menlo" charset="0"/>
              </a:rPr>
              <a:t>forIdentifier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: </a:t>
            </a:r>
            <a:r>
              <a:rPr lang="en-US" sz="2400" dirty="0" err="1">
                <a:solidFill>
                  <a:srgbClr val="703DAA"/>
                </a:solidFill>
                <a:latin typeface="Menlo" charset="0"/>
              </a:rPr>
              <a:t>HKCategoryTypeIdentifier</a:t>
            </a:r>
            <a:r>
              <a:rPr lang="en-US" sz="2400" dirty="0" err="1">
                <a:solidFill>
                  <a:srgbClr val="000000"/>
                </a:solidFill>
                <a:latin typeface="Menlo" charset="0"/>
              </a:rPr>
              <a:t>.</a:t>
            </a:r>
            <a:r>
              <a:rPr lang="en-US" sz="2400" b="1" dirty="0" err="1">
                <a:solidFill>
                  <a:srgbClr val="703DAA"/>
                </a:solidFill>
                <a:latin typeface="Menlo" charset="0"/>
              </a:rPr>
              <a:t>sleepAnalysis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)</a:t>
            </a:r>
            <a:endParaRPr lang="en-US" sz="2400" dirty="0">
              <a:solidFill>
                <a:srgbClr val="703DAA"/>
              </a:solidFill>
              <a:latin typeface="Menlo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Menlo" charset="0"/>
              </a:rPr>
              <a:t/>
            </a:r>
            <a:br>
              <a:rPr lang="en-US" sz="2400" dirty="0">
                <a:solidFill>
                  <a:srgbClr val="000000"/>
                </a:solidFill>
                <a:latin typeface="Menlo" charset="0"/>
              </a:rPr>
            </a:br>
            <a:endParaRPr lang="en-US" sz="2400" dirty="0">
              <a:solidFill>
                <a:srgbClr val="000000"/>
              </a:solidFill>
              <a:latin typeface="Menlo" charset="0"/>
            </a:endParaRPr>
          </a:p>
          <a:p>
            <a:r>
              <a:rPr lang="en-US" sz="2400" dirty="0">
                <a:solidFill>
                  <a:srgbClr val="C42275"/>
                </a:solidFill>
                <a:latin typeface="Menlo" charset="0"/>
              </a:rPr>
              <a:t>let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Menlo" charset="0"/>
              </a:rPr>
              <a:t>correlationType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 = </a:t>
            </a:r>
            <a:r>
              <a:rPr lang="en-US" sz="2400" dirty="0" err="1">
                <a:solidFill>
                  <a:srgbClr val="6122AE"/>
                </a:solidFill>
                <a:latin typeface="Menlo" charset="0"/>
              </a:rPr>
              <a:t>HKObjectType</a:t>
            </a:r>
            <a:r>
              <a:rPr lang="en-US" sz="2400" dirty="0" err="1">
                <a:solidFill>
                  <a:srgbClr val="000000"/>
                </a:solidFill>
                <a:latin typeface="Menlo" charset="0"/>
              </a:rPr>
              <a:t>.</a:t>
            </a:r>
            <a:r>
              <a:rPr lang="en-US" sz="2400" b="1" dirty="0" err="1">
                <a:solidFill>
                  <a:srgbClr val="3E1E81"/>
                </a:solidFill>
                <a:latin typeface="Menlo" charset="0"/>
              </a:rPr>
              <a:t>correlationType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(</a:t>
            </a:r>
          </a:p>
          <a:p>
            <a:r>
              <a:rPr lang="en-US" sz="2400" dirty="0">
                <a:solidFill>
                  <a:srgbClr val="000000"/>
                </a:solidFill>
                <a:latin typeface="Menlo" charset="0"/>
              </a:rPr>
              <a:t>    </a:t>
            </a:r>
            <a:r>
              <a:rPr lang="en-US" sz="2400" dirty="0" err="1">
                <a:solidFill>
                  <a:srgbClr val="000000"/>
                </a:solidFill>
                <a:latin typeface="Menlo" charset="0"/>
              </a:rPr>
              <a:t>forIdentifier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: </a:t>
            </a:r>
            <a:r>
              <a:rPr lang="en-US" sz="2400" dirty="0" err="1">
                <a:solidFill>
                  <a:srgbClr val="703DAA"/>
                </a:solidFill>
                <a:latin typeface="Menlo" charset="0"/>
              </a:rPr>
              <a:t>HKCorrelationTypeIdentifier</a:t>
            </a:r>
            <a:r>
              <a:rPr lang="en-US" sz="2400" dirty="0" err="1">
                <a:solidFill>
                  <a:srgbClr val="000000"/>
                </a:solidFill>
                <a:latin typeface="Menlo" charset="0"/>
              </a:rPr>
              <a:t>.</a:t>
            </a:r>
            <a:r>
              <a:rPr lang="en-US" sz="2400" b="1" dirty="0" err="1">
                <a:solidFill>
                  <a:srgbClr val="703DAA"/>
                </a:solidFill>
                <a:latin typeface="Menlo" charset="0"/>
              </a:rPr>
              <a:t>bloodPressure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)</a:t>
            </a:r>
            <a:endParaRPr lang="en-US" sz="2400" dirty="0">
              <a:solidFill>
                <a:srgbClr val="703DAA"/>
              </a:solidFill>
              <a:latin typeface="Menlo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Menlo" charset="0"/>
              </a:rPr>
              <a:t/>
            </a:r>
            <a:br>
              <a:rPr lang="en-US" sz="2400" dirty="0">
                <a:solidFill>
                  <a:srgbClr val="000000"/>
                </a:solidFill>
                <a:latin typeface="Menlo" charset="0"/>
              </a:rPr>
            </a:br>
            <a:endParaRPr lang="en-US" sz="2400" dirty="0">
              <a:solidFill>
                <a:srgbClr val="000000"/>
              </a:solidFill>
              <a:latin typeface="Menlo" charset="0"/>
            </a:endParaRPr>
          </a:p>
          <a:p>
            <a:r>
              <a:rPr lang="en-US" sz="2400" dirty="0">
                <a:solidFill>
                  <a:srgbClr val="C42275"/>
                </a:solidFill>
                <a:latin typeface="Menlo" charset="0"/>
              </a:rPr>
              <a:t>let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Menlo" charset="0"/>
              </a:rPr>
              <a:t>quantityType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 = </a:t>
            </a:r>
            <a:r>
              <a:rPr lang="en-US" sz="2400" dirty="0" err="1">
                <a:solidFill>
                  <a:srgbClr val="6122AE"/>
                </a:solidFill>
                <a:latin typeface="Menlo" charset="0"/>
              </a:rPr>
              <a:t>HKObjectType</a:t>
            </a:r>
            <a:r>
              <a:rPr lang="en-US" sz="2400" dirty="0" err="1">
                <a:solidFill>
                  <a:srgbClr val="000000"/>
                </a:solidFill>
                <a:latin typeface="Menlo" charset="0"/>
              </a:rPr>
              <a:t>.</a:t>
            </a:r>
            <a:r>
              <a:rPr lang="en-US" sz="2400" b="1" dirty="0" err="1">
                <a:solidFill>
                  <a:srgbClr val="3E1E81"/>
                </a:solidFill>
                <a:latin typeface="Menlo" charset="0"/>
              </a:rPr>
              <a:t>quantityType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(</a:t>
            </a:r>
          </a:p>
          <a:p>
            <a:r>
              <a:rPr lang="en-US" sz="2400" dirty="0">
                <a:solidFill>
                  <a:srgbClr val="000000"/>
                </a:solidFill>
                <a:latin typeface="Menlo" charset="0"/>
              </a:rPr>
              <a:t>    </a:t>
            </a:r>
            <a:r>
              <a:rPr lang="en-US" sz="2400" dirty="0" err="1">
                <a:solidFill>
                  <a:srgbClr val="000000"/>
                </a:solidFill>
                <a:latin typeface="Menlo" charset="0"/>
              </a:rPr>
              <a:t>forIdentifier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: </a:t>
            </a:r>
            <a:r>
              <a:rPr lang="en-US" sz="2400" dirty="0" err="1">
                <a:solidFill>
                  <a:srgbClr val="703DAA"/>
                </a:solidFill>
                <a:latin typeface="Menlo" charset="0"/>
              </a:rPr>
              <a:t>HKQuantityTypeIdentifier</a:t>
            </a:r>
            <a:r>
              <a:rPr lang="en-US" sz="2400" dirty="0" err="1">
                <a:solidFill>
                  <a:srgbClr val="000000"/>
                </a:solidFill>
                <a:latin typeface="Menlo" charset="0"/>
              </a:rPr>
              <a:t>.</a:t>
            </a:r>
            <a:r>
              <a:rPr lang="en-US" sz="2400" b="1" dirty="0" err="1">
                <a:solidFill>
                  <a:srgbClr val="703DAA"/>
                </a:solidFill>
                <a:latin typeface="Menlo" charset="0"/>
              </a:rPr>
              <a:t>stepCount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)</a:t>
            </a:r>
            <a:endParaRPr lang="en-US" sz="2400" dirty="0">
              <a:solidFill>
                <a:srgbClr val="703DAA"/>
              </a:solidFill>
              <a:latin typeface="Menlo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Menlo" charset="0"/>
              </a:rPr>
              <a:t/>
            </a:r>
            <a:br>
              <a:rPr lang="en-US" sz="2400" dirty="0">
                <a:solidFill>
                  <a:srgbClr val="000000"/>
                </a:solidFill>
                <a:latin typeface="Menlo" charset="0"/>
              </a:rPr>
            </a:br>
            <a:endParaRPr lang="en-US" sz="2400" dirty="0">
              <a:solidFill>
                <a:srgbClr val="000000"/>
              </a:solidFill>
              <a:latin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17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4B9EF-6F76-0343-9449-ADE52C3087AA}" type="slidenum">
              <a:rPr lang="en-US" smtClean="0"/>
              <a:t>14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Menlo" charset="0"/>
              </a:rPr>
              <a:t/>
            </a:r>
            <a:br>
              <a:rPr lang="en-US" dirty="0">
                <a:solidFill>
                  <a:srgbClr val="000000"/>
                </a:solidFill>
                <a:latin typeface="Menlo" charset="0"/>
              </a:rPr>
            </a:br>
            <a:endParaRPr lang="en-US" dirty="0">
              <a:solidFill>
                <a:srgbClr val="000000"/>
              </a:solidFill>
              <a:latin typeface="Menlo" charset="0"/>
            </a:endParaRPr>
          </a:p>
          <a:p>
            <a:r>
              <a:rPr lang="en-US" sz="3600" dirty="0">
                <a:solidFill>
                  <a:srgbClr val="1E9421"/>
                </a:solidFill>
                <a:latin typeface="Menlo" charset="0"/>
              </a:rPr>
              <a:t>// </a:t>
            </a:r>
            <a:r>
              <a:rPr lang="en-US" sz="3600" b="1" dirty="0" err="1">
                <a:solidFill>
                  <a:srgbClr val="1E9421"/>
                </a:solidFill>
                <a:latin typeface="Menlo" charset="0"/>
              </a:rPr>
              <a:t>HKSample</a:t>
            </a:r>
            <a:endParaRPr lang="en-US" sz="3600" b="1" dirty="0">
              <a:solidFill>
                <a:srgbClr val="1E9421"/>
              </a:solidFill>
              <a:latin typeface="Menlo" charset="0"/>
            </a:endParaRPr>
          </a:p>
          <a:p>
            <a:endParaRPr lang="en-US" sz="2400" dirty="0">
              <a:solidFill>
                <a:srgbClr val="000000"/>
              </a:solidFill>
              <a:latin typeface="Menlo" charset="0"/>
            </a:endParaRPr>
          </a:p>
          <a:p>
            <a:r>
              <a:rPr lang="en-US" sz="2400" dirty="0">
                <a:solidFill>
                  <a:srgbClr val="C42275"/>
                </a:solidFill>
                <a:latin typeface="Menlo" charset="0"/>
              </a:rPr>
              <a:t>let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Menlo" charset="0"/>
              </a:rPr>
              <a:t>tenThousandSteps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 = </a:t>
            </a:r>
            <a:r>
              <a:rPr lang="en-US" sz="2400" dirty="0" err="1">
                <a:solidFill>
                  <a:srgbClr val="6122AE"/>
                </a:solidFill>
                <a:latin typeface="Menlo" charset="0"/>
              </a:rPr>
              <a:t>HKQuantity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(</a:t>
            </a:r>
          </a:p>
          <a:p>
            <a:r>
              <a:rPr lang="en-US" sz="2400" dirty="0">
                <a:solidFill>
                  <a:srgbClr val="000000"/>
                </a:solidFill>
                <a:latin typeface="Menlo" charset="0"/>
              </a:rPr>
              <a:t>    unit: </a:t>
            </a:r>
            <a:r>
              <a:rPr lang="en-US" sz="2400" dirty="0" err="1">
                <a:solidFill>
                  <a:srgbClr val="6122AE"/>
                </a:solidFill>
                <a:latin typeface="Menlo" charset="0"/>
              </a:rPr>
              <a:t>HKUnit</a:t>
            </a:r>
            <a:r>
              <a:rPr lang="en-US" sz="2400" dirty="0" err="1">
                <a:solidFill>
                  <a:srgbClr val="000000"/>
                </a:solidFill>
                <a:latin typeface="Menlo" charset="0"/>
              </a:rPr>
              <a:t>.</a:t>
            </a:r>
            <a:r>
              <a:rPr lang="en-US" sz="2400" dirty="0" err="1">
                <a:solidFill>
                  <a:srgbClr val="3E1E81"/>
                </a:solidFill>
                <a:latin typeface="Menlo" charset="0"/>
              </a:rPr>
              <a:t>count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(),</a:t>
            </a:r>
          </a:p>
          <a:p>
            <a:r>
              <a:rPr lang="en-US" sz="2400" dirty="0">
                <a:solidFill>
                  <a:srgbClr val="000000"/>
                </a:solidFill>
                <a:latin typeface="Menlo" charset="0"/>
              </a:rPr>
              <a:t>    </a:t>
            </a:r>
            <a:r>
              <a:rPr lang="en-US" sz="2400" dirty="0" err="1">
                <a:solidFill>
                  <a:srgbClr val="000000"/>
                </a:solidFill>
                <a:latin typeface="Menlo" charset="0"/>
              </a:rPr>
              <a:t>doubleValue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: </a:t>
            </a:r>
            <a:r>
              <a:rPr lang="en-US" sz="2400" dirty="0">
                <a:solidFill>
                  <a:srgbClr val="0435FF"/>
                </a:solidFill>
                <a:latin typeface="Menlo" charset="0"/>
              </a:rPr>
              <a:t>10_000.0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)</a:t>
            </a:r>
          </a:p>
          <a:p>
            <a:endParaRPr lang="en-US" sz="2400" dirty="0">
              <a:solidFill>
                <a:srgbClr val="000000"/>
              </a:solidFill>
              <a:latin typeface="Menlo" charset="0"/>
            </a:endParaRPr>
          </a:p>
          <a:p>
            <a:r>
              <a:rPr lang="en-US" sz="2400" dirty="0">
                <a:solidFill>
                  <a:srgbClr val="C42275"/>
                </a:solidFill>
                <a:latin typeface="Menlo" charset="0"/>
              </a:rPr>
              <a:t>let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Menlo" charset="0"/>
              </a:rPr>
              <a:t>stepsSample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 = </a:t>
            </a:r>
            <a:r>
              <a:rPr lang="en-US" sz="2400" b="1" dirty="0" err="1">
                <a:solidFill>
                  <a:srgbClr val="6122AE"/>
                </a:solidFill>
                <a:latin typeface="Menlo" charset="0"/>
              </a:rPr>
              <a:t>HKQuantitySample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(</a:t>
            </a:r>
          </a:p>
          <a:p>
            <a:r>
              <a:rPr lang="en-US" sz="2400" dirty="0">
                <a:solidFill>
                  <a:srgbClr val="000000"/>
                </a:solidFill>
                <a:latin typeface="Menlo" charset="0"/>
              </a:rPr>
              <a:t>    type: </a:t>
            </a:r>
            <a:r>
              <a:rPr lang="en-US" sz="2400" dirty="0" err="1">
                <a:solidFill>
                  <a:srgbClr val="539AA4"/>
                </a:solidFill>
                <a:latin typeface="Menlo" charset="0"/>
              </a:rPr>
              <a:t>quantityType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,</a:t>
            </a:r>
            <a:endParaRPr lang="en-US" sz="2400" dirty="0">
              <a:solidFill>
                <a:srgbClr val="539AA4"/>
              </a:solidFill>
              <a:latin typeface="Menlo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Menlo" charset="0"/>
              </a:rPr>
              <a:t>    quantity: </a:t>
            </a:r>
            <a:r>
              <a:rPr lang="en-US" sz="2400" dirty="0" err="1">
                <a:solidFill>
                  <a:srgbClr val="539AA4"/>
                </a:solidFill>
                <a:latin typeface="Menlo" charset="0"/>
              </a:rPr>
              <a:t>tenThousandSteps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,</a:t>
            </a:r>
            <a:endParaRPr lang="en-US" sz="2400" dirty="0">
              <a:solidFill>
                <a:srgbClr val="539AA4"/>
              </a:solidFill>
              <a:latin typeface="Menlo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Menlo" charset="0"/>
              </a:rPr>
              <a:t>    start</a:t>
            </a:r>
            <a:r>
              <a:rPr lang="en-US" sz="2400" dirty="0" smtClean="0">
                <a:solidFill>
                  <a:srgbClr val="000000"/>
                </a:solidFill>
                <a:latin typeface="Menlo" charset="0"/>
              </a:rPr>
              <a:t>: </a:t>
            </a:r>
            <a:r>
              <a:rPr lang="en-US" sz="2400" dirty="0" err="1" smtClean="0">
                <a:solidFill>
                  <a:srgbClr val="539AA4"/>
                </a:solidFill>
                <a:latin typeface="Menlo" charset="0"/>
              </a:rPr>
              <a:t>startDate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,</a:t>
            </a:r>
          </a:p>
          <a:p>
            <a:r>
              <a:rPr lang="en-US" sz="2400" dirty="0">
                <a:solidFill>
                  <a:srgbClr val="000000"/>
                </a:solidFill>
                <a:latin typeface="Menlo" charset="0"/>
              </a:rPr>
              <a:t>    end: </a:t>
            </a:r>
            <a:r>
              <a:rPr lang="en-US" sz="2400" dirty="0" err="1">
                <a:solidFill>
                  <a:srgbClr val="539AA4"/>
                </a:solidFill>
                <a:latin typeface="Menlo" charset="0"/>
              </a:rPr>
              <a:t>endDate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)</a:t>
            </a:r>
          </a:p>
          <a:p>
            <a:endParaRPr lang="en-US" sz="2400" dirty="0">
              <a:solidFill>
                <a:srgbClr val="000000"/>
              </a:solidFill>
              <a:latin typeface="Menlo" charset="0"/>
            </a:endParaRPr>
          </a:p>
          <a:p>
            <a:r>
              <a:rPr lang="en-US" sz="2400" dirty="0" err="1">
                <a:solidFill>
                  <a:srgbClr val="539AA4"/>
                </a:solidFill>
                <a:latin typeface="Menlo" charset="0"/>
              </a:rPr>
              <a:t>healthStore</a:t>
            </a:r>
            <a:r>
              <a:rPr lang="en-US" sz="2400" dirty="0" err="1">
                <a:solidFill>
                  <a:srgbClr val="000000"/>
                </a:solidFill>
                <a:latin typeface="Menlo" charset="0"/>
              </a:rPr>
              <a:t>.</a:t>
            </a:r>
            <a:r>
              <a:rPr lang="en-US" sz="2400" b="1" dirty="0" err="1">
                <a:solidFill>
                  <a:srgbClr val="3E1E81"/>
                </a:solidFill>
                <a:latin typeface="Menlo" charset="0"/>
              </a:rPr>
              <a:t>save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(</a:t>
            </a:r>
            <a:r>
              <a:rPr lang="en-US" sz="2400" dirty="0" err="1">
                <a:solidFill>
                  <a:srgbClr val="539AA4"/>
                </a:solidFill>
                <a:latin typeface="Menlo" charset="0"/>
              </a:rPr>
              <a:t>stepsSample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)</a:t>
            </a:r>
            <a:endParaRPr lang="en-US" sz="2400" dirty="0">
              <a:solidFill>
                <a:srgbClr val="539AA4"/>
              </a:solidFill>
              <a:latin typeface="Menlo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Menlo" charset="0"/>
              </a:rPr>
              <a:t>    { (success, error) </a:t>
            </a:r>
            <a:r>
              <a:rPr lang="en-US" sz="2400" dirty="0">
                <a:solidFill>
                  <a:srgbClr val="C42275"/>
                </a:solidFill>
                <a:latin typeface="Menlo" charset="0"/>
              </a:rPr>
              <a:t>in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sz="2400" dirty="0">
                <a:solidFill>
                  <a:srgbClr val="3E1E81"/>
                </a:solidFill>
                <a:latin typeface="Menlo" charset="0"/>
              </a:rPr>
              <a:t>print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(</a:t>
            </a:r>
            <a:r>
              <a:rPr lang="en-US" sz="2400" dirty="0">
                <a:solidFill>
                  <a:srgbClr val="C81B13"/>
                </a:solidFill>
                <a:latin typeface="Menlo" charset="0"/>
              </a:rPr>
              <a:t>"check success"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) }</a:t>
            </a:r>
            <a:endParaRPr lang="en-US" sz="2400" dirty="0">
              <a:solidFill>
                <a:srgbClr val="000000"/>
              </a:solidFill>
              <a:effectLst/>
              <a:latin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9761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4B9EF-6F76-0343-9449-ADE52C3087AA}" type="slidenum">
              <a:rPr lang="en-US" smtClean="0"/>
              <a:t>15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0" y="0"/>
            <a:ext cx="12192000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3600" dirty="0" smtClean="0">
              <a:solidFill>
                <a:srgbClr val="1E9421"/>
              </a:solidFill>
              <a:latin typeface="Menlo" charset="0"/>
            </a:endParaRPr>
          </a:p>
          <a:p>
            <a:r>
              <a:rPr lang="en-US" sz="3600" dirty="0" smtClean="0">
                <a:solidFill>
                  <a:srgbClr val="1E9421"/>
                </a:solidFill>
                <a:latin typeface="Menlo" charset="0"/>
              </a:rPr>
              <a:t>// </a:t>
            </a:r>
            <a:r>
              <a:rPr lang="en-US" sz="3600" b="1" dirty="0" err="1">
                <a:solidFill>
                  <a:srgbClr val="1E9421"/>
                </a:solidFill>
                <a:latin typeface="Menlo" charset="0"/>
              </a:rPr>
              <a:t>HKUnit</a:t>
            </a:r>
            <a:endParaRPr lang="en-US" sz="3600" b="1" dirty="0">
              <a:solidFill>
                <a:srgbClr val="1E9421"/>
              </a:solidFill>
              <a:latin typeface="Menlo" charset="0"/>
            </a:endParaRPr>
          </a:p>
          <a:p>
            <a:endParaRPr lang="en-US" sz="2400" dirty="0">
              <a:solidFill>
                <a:srgbClr val="000000"/>
              </a:solidFill>
              <a:latin typeface="Menlo" charset="0"/>
            </a:endParaRPr>
          </a:p>
          <a:p>
            <a:r>
              <a:rPr lang="en-US" sz="2400" dirty="0">
                <a:solidFill>
                  <a:srgbClr val="C42275"/>
                </a:solidFill>
                <a:latin typeface="Menlo" charset="0"/>
              </a:rPr>
              <a:t>let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Menlo" charset="0"/>
              </a:rPr>
              <a:t>gramUnit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 = </a:t>
            </a:r>
            <a:r>
              <a:rPr lang="en-US" sz="2400" dirty="0" err="1">
                <a:solidFill>
                  <a:srgbClr val="6122AE"/>
                </a:solidFill>
                <a:latin typeface="Menlo" charset="0"/>
              </a:rPr>
              <a:t>HKUnit</a:t>
            </a:r>
            <a:r>
              <a:rPr lang="en-US" sz="2400" dirty="0" err="1">
                <a:solidFill>
                  <a:srgbClr val="000000"/>
                </a:solidFill>
                <a:latin typeface="Menlo" charset="0"/>
              </a:rPr>
              <a:t>.</a:t>
            </a:r>
            <a:r>
              <a:rPr lang="en-US" sz="2400" b="1" dirty="0" err="1">
                <a:solidFill>
                  <a:srgbClr val="3E1E81"/>
                </a:solidFill>
                <a:latin typeface="Menlo" charset="0"/>
              </a:rPr>
              <a:t>gram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()</a:t>
            </a:r>
          </a:p>
          <a:p>
            <a:endParaRPr lang="en-US" sz="2400" dirty="0">
              <a:solidFill>
                <a:srgbClr val="000000"/>
              </a:solidFill>
              <a:latin typeface="Menlo" charset="0"/>
            </a:endParaRPr>
          </a:p>
          <a:p>
            <a:r>
              <a:rPr lang="en-US" sz="2400" dirty="0">
                <a:solidFill>
                  <a:srgbClr val="C42275"/>
                </a:solidFill>
                <a:latin typeface="Menlo" charset="0"/>
              </a:rPr>
              <a:t>let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Menlo" charset="0"/>
              </a:rPr>
              <a:t>meterUnit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 = </a:t>
            </a:r>
            <a:r>
              <a:rPr lang="en-US" sz="2400" dirty="0" err="1">
                <a:solidFill>
                  <a:srgbClr val="6122AE"/>
                </a:solidFill>
                <a:latin typeface="Menlo" charset="0"/>
              </a:rPr>
              <a:t>HKUnit</a:t>
            </a:r>
            <a:r>
              <a:rPr lang="en-US" sz="2400" dirty="0" err="1">
                <a:solidFill>
                  <a:srgbClr val="000000"/>
                </a:solidFill>
                <a:latin typeface="Menlo" charset="0"/>
              </a:rPr>
              <a:t>.</a:t>
            </a:r>
            <a:r>
              <a:rPr lang="en-US" sz="2400" b="1" dirty="0" err="1">
                <a:solidFill>
                  <a:srgbClr val="3E1E81"/>
                </a:solidFill>
                <a:latin typeface="Menlo" charset="0"/>
              </a:rPr>
              <a:t>meter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()</a:t>
            </a:r>
          </a:p>
          <a:p>
            <a:endParaRPr lang="en-US" sz="2400" dirty="0">
              <a:solidFill>
                <a:srgbClr val="000000"/>
              </a:solidFill>
              <a:latin typeface="Menlo" charset="0"/>
            </a:endParaRPr>
          </a:p>
          <a:p>
            <a:r>
              <a:rPr lang="en-US" sz="2400" dirty="0">
                <a:solidFill>
                  <a:srgbClr val="C42275"/>
                </a:solidFill>
                <a:latin typeface="Menlo" charset="0"/>
              </a:rPr>
              <a:t>let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Menlo" charset="0"/>
              </a:rPr>
              <a:t>kiloMeterUnit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 = </a:t>
            </a:r>
            <a:r>
              <a:rPr lang="en-US" sz="2400" dirty="0" err="1">
                <a:solidFill>
                  <a:srgbClr val="6122AE"/>
                </a:solidFill>
                <a:latin typeface="Menlo" charset="0"/>
              </a:rPr>
              <a:t>HKUnit</a:t>
            </a:r>
            <a:r>
              <a:rPr lang="en-US" sz="2400" dirty="0" err="1">
                <a:solidFill>
                  <a:srgbClr val="000000"/>
                </a:solidFill>
                <a:latin typeface="Menlo" charset="0"/>
              </a:rPr>
              <a:t>.</a:t>
            </a:r>
            <a:r>
              <a:rPr lang="en-US" sz="2400" b="1" dirty="0" err="1">
                <a:solidFill>
                  <a:srgbClr val="3E1E81"/>
                </a:solidFill>
                <a:latin typeface="Menlo" charset="0"/>
              </a:rPr>
              <a:t>meter</a:t>
            </a:r>
            <a:r>
              <a:rPr lang="en-US" sz="2400" dirty="0" err="1">
                <a:solidFill>
                  <a:srgbClr val="3E1E81"/>
                </a:solidFill>
                <a:latin typeface="Menlo" charset="0"/>
              </a:rPr>
              <a:t>Unit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(with: </a:t>
            </a:r>
            <a:r>
              <a:rPr lang="en-US" sz="2400" dirty="0" err="1">
                <a:solidFill>
                  <a:srgbClr val="703DAA"/>
                </a:solidFill>
                <a:latin typeface="Menlo" charset="0"/>
              </a:rPr>
              <a:t>HKMetricPrefix</a:t>
            </a:r>
            <a:r>
              <a:rPr lang="en-US" sz="2400" dirty="0" err="1">
                <a:solidFill>
                  <a:srgbClr val="000000"/>
                </a:solidFill>
                <a:latin typeface="Menlo" charset="0"/>
              </a:rPr>
              <a:t>.</a:t>
            </a:r>
            <a:r>
              <a:rPr lang="en-US" sz="2400" b="1" dirty="0" err="1">
                <a:solidFill>
                  <a:srgbClr val="3E1E81"/>
                </a:solidFill>
                <a:latin typeface="Menlo" charset="0"/>
              </a:rPr>
              <a:t>kilo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)</a:t>
            </a:r>
          </a:p>
          <a:p>
            <a:endParaRPr lang="en-US" sz="2400" dirty="0">
              <a:solidFill>
                <a:srgbClr val="000000"/>
              </a:solidFill>
              <a:latin typeface="Menlo" charset="0"/>
            </a:endParaRPr>
          </a:p>
          <a:p>
            <a:r>
              <a:rPr lang="en-US" sz="2400" dirty="0">
                <a:solidFill>
                  <a:srgbClr val="C42275"/>
                </a:solidFill>
                <a:latin typeface="Menlo" charset="0"/>
              </a:rPr>
              <a:t>let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Menlo" charset="0"/>
              </a:rPr>
              <a:t>hourUnit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 = </a:t>
            </a:r>
            <a:r>
              <a:rPr lang="en-US" sz="2400" dirty="0" err="1">
                <a:solidFill>
                  <a:srgbClr val="6122AE"/>
                </a:solidFill>
                <a:latin typeface="Menlo" charset="0"/>
              </a:rPr>
              <a:t>HKUnit</a:t>
            </a:r>
            <a:r>
              <a:rPr lang="en-US" sz="2400" dirty="0" err="1">
                <a:solidFill>
                  <a:srgbClr val="000000"/>
                </a:solidFill>
                <a:latin typeface="Menlo" charset="0"/>
              </a:rPr>
              <a:t>.</a:t>
            </a:r>
            <a:r>
              <a:rPr lang="en-US" sz="2400" b="1" dirty="0" err="1">
                <a:solidFill>
                  <a:srgbClr val="3E1E81"/>
                </a:solidFill>
                <a:latin typeface="Menlo" charset="0"/>
              </a:rPr>
              <a:t>hour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()</a:t>
            </a:r>
          </a:p>
          <a:p>
            <a:endParaRPr lang="en-US" sz="2400" dirty="0">
              <a:solidFill>
                <a:srgbClr val="000000"/>
              </a:solidFill>
              <a:latin typeface="Menlo" charset="0"/>
            </a:endParaRPr>
          </a:p>
          <a:p>
            <a:r>
              <a:rPr lang="en-US" sz="2400" dirty="0">
                <a:solidFill>
                  <a:srgbClr val="1E9421"/>
                </a:solidFill>
                <a:latin typeface="Menlo" charset="0"/>
              </a:rPr>
              <a:t>// complex unit</a:t>
            </a:r>
          </a:p>
          <a:p>
            <a:r>
              <a:rPr lang="en-US" sz="2400" dirty="0">
                <a:solidFill>
                  <a:srgbClr val="C42275"/>
                </a:solidFill>
                <a:latin typeface="Menlo" charset="0"/>
              </a:rPr>
              <a:t>let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 deciliter = </a:t>
            </a:r>
            <a:r>
              <a:rPr lang="en-US" sz="2400" dirty="0" err="1">
                <a:solidFill>
                  <a:srgbClr val="6122AE"/>
                </a:solidFill>
                <a:latin typeface="Menlo" charset="0"/>
              </a:rPr>
              <a:t>HKUnit</a:t>
            </a:r>
            <a:r>
              <a:rPr lang="en-US" sz="2400" dirty="0" err="1">
                <a:solidFill>
                  <a:srgbClr val="000000"/>
                </a:solidFill>
                <a:latin typeface="Menlo" charset="0"/>
              </a:rPr>
              <a:t>.</a:t>
            </a:r>
            <a:r>
              <a:rPr lang="en-US" sz="2400" b="1" dirty="0" err="1">
                <a:solidFill>
                  <a:srgbClr val="3E1E81"/>
                </a:solidFill>
                <a:latin typeface="Menlo" charset="0"/>
              </a:rPr>
              <a:t>liter</a:t>
            </a:r>
            <a:r>
              <a:rPr lang="en-US" sz="2400" dirty="0" err="1">
                <a:solidFill>
                  <a:srgbClr val="3E1E81"/>
                </a:solidFill>
                <a:latin typeface="Menlo" charset="0"/>
              </a:rPr>
              <a:t>Unit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(with: </a:t>
            </a:r>
            <a:r>
              <a:rPr lang="en-US" sz="2400" dirty="0" err="1">
                <a:solidFill>
                  <a:srgbClr val="703DAA"/>
                </a:solidFill>
                <a:latin typeface="Menlo" charset="0"/>
              </a:rPr>
              <a:t>HKMetricPrefix</a:t>
            </a:r>
            <a:r>
              <a:rPr lang="en-US" sz="2400" dirty="0" err="1">
                <a:solidFill>
                  <a:srgbClr val="000000"/>
                </a:solidFill>
                <a:latin typeface="Menlo" charset="0"/>
              </a:rPr>
              <a:t>.</a:t>
            </a:r>
            <a:r>
              <a:rPr lang="en-US" sz="2400" b="1" dirty="0" err="1">
                <a:solidFill>
                  <a:srgbClr val="3E1E81"/>
                </a:solidFill>
                <a:latin typeface="Menlo" charset="0"/>
              </a:rPr>
              <a:t>deci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)</a:t>
            </a:r>
          </a:p>
          <a:p>
            <a:r>
              <a:rPr lang="en-US" sz="2400" dirty="0">
                <a:solidFill>
                  <a:srgbClr val="C42275"/>
                </a:solidFill>
                <a:latin typeface="Menlo" charset="0"/>
              </a:rPr>
              <a:t>let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Menlo" charset="0"/>
              </a:rPr>
              <a:t>decilitersPerHour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 = </a:t>
            </a:r>
            <a:r>
              <a:rPr lang="en-US" sz="2400" dirty="0" err="1">
                <a:solidFill>
                  <a:srgbClr val="539AA4"/>
                </a:solidFill>
                <a:latin typeface="Menlo" charset="0"/>
              </a:rPr>
              <a:t>deciliter</a:t>
            </a:r>
            <a:r>
              <a:rPr lang="en-US" sz="2400" dirty="0" err="1">
                <a:solidFill>
                  <a:srgbClr val="000000"/>
                </a:solidFill>
                <a:latin typeface="Menlo" charset="0"/>
              </a:rPr>
              <a:t>.</a:t>
            </a:r>
            <a:r>
              <a:rPr lang="en-US" sz="2400" b="1" dirty="0" err="1">
                <a:solidFill>
                  <a:srgbClr val="3E1E81"/>
                </a:solidFill>
                <a:latin typeface="Menlo" charset="0"/>
              </a:rPr>
              <a:t>unitDivided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(by: </a:t>
            </a:r>
            <a:r>
              <a:rPr lang="en-US" sz="2400" b="1" dirty="0" err="1">
                <a:solidFill>
                  <a:srgbClr val="539AA4"/>
                </a:solidFill>
                <a:latin typeface="Menlo" charset="0"/>
              </a:rPr>
              <a:t>hourUnit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)</a:t>
            </a:r>
            <a:endParaRPr lang="en-US" sz="2400" dirty="0">
              <a:solidFill>
                <a:srgbClr val="000000"/>
              </a:solidFill>
              <a:effectLst/>
              <a:latin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1890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6974237" y="271220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4B9EF-6F76-0343-9449-ADE52C3087AA}" type="slidenum">
              <a:rPr lang="en-US" smtClean="0"/>
              <a:t>16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12192000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3600" dirty="0">
              <a:solidFill>
                <a:srgbClr val="000000"/>
              </a:solidFill>
              <a:latin typeface="Menlo" charset="0"/>
            </a:endParaRPr>
          </a:p>
          <a:p>
            <a:r>
              <a:rPr lang="en-US" sz="3600" dirty="0">
                <a:solidFill>
                  <a:srgbClr val="1E9421"/>
                </a:solidFill>
                <a:latin typeface="Menlo" charset="0"/>
              </a:rPr>
              <a:t>// </a:t>
            </a:r>
            <a:r>
              <a:rPr lang="en-US" sz="3600" b="1" dirty="0" err="1" smtClean="0">
                <a:solidFill>
                  <a:srgbClr val="1E9421"/>
                </a:solidFill>
                <a:latin typeface="Menlo" charset="0"/>
              </a:rPr>
              <a:t>HKQuantity</a:t>
            </a:r>
            <a:endParaRPr lang="en-US" sz="3600" b="1" dirty="0" smtClean="0">
              <a:solidFill>
                <a:srgbClr val="1E9421"/>
              </a:solidFill>
              <a:latin typeface="Menlo" charset="0"/>
            </a:endParaRPr>
          </a:p>
          <a:p>
            <a:endParaRPr lang="en-US" sz="2400" dirty="0">
              <a:solidFill>
                <a:srgbClr val="1E9421"/>
              </a:solidFill>
              <a:latin typeface="Menlo" charset="0"/>
            </a:endParaRPr>
          </a:p>
          <a:p>
            <a:r>
              <a:rPr lang="en-US" sz="2400" dirty="0">
                <a:solidFill>
                  <a:srgbClr val="C42275"/>
                </a:solidFill>
                <a:latin typeface="Menlo" charset="0"/>
              </a:rPr>
              <a:t>let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Menlo" charset="0"/>
              </a:rPr>
              <a:t>twoGrams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 = </a:t>
            </a:r>
            <a:r>
              <a:rPr lang="en-US" sz="2400" dirty="0" err="1">
                <a:solidFill>
                  <a:srgbClr val="6122AE"/>
                </a:solidFill>
                <a:latin typeface="Menlo" charset="0"/>
              </a:rPr>
              <a:t>HKQuantity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(</a:t>
            </a:r>
          </a:p>
          <a:p>
            <a:r>
              <a:rPr lang="en-US" sz="2400" dirty="0">
                <a:solidFill>
                  <a:srgbClr val="000000"/>
                </a:solidFill>
                <a:latin typeface="Menlo" charset="0"/>
              </a:rPr>
              <a:t>    </a:t>
            </a:r>
            <a:r>
              <a:rPr lang="en-US" sz="2400" dirty="0" smtClean="0">
                <a:solidFill>
                  <a:srgbClr val="000000"/>
                </a:solidFill>
                <a:latin typeface="Menlo" charset="0"/>
              </a:rPr>
              <a:t>	unit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: </a:t>
            </a:r>
            <a:r>
              <a:rPr lang="en-US" sz="2400" dirty="0" err="1" smtClean="0">
                <a:solidFill>
                  <a:srgbClr val="539AA4"/>
                </a:solidFill>
                <a:latin typeface="Menlo" charset="0"/>
              </a:rPr>
              <a:t>gramUnit</a:t>
            </a:r>
            <a:r>
              <a:rPr lang="en-US" sz="2400" dirty="0" smtClean="0">
                <a:solidFill>
                  <a:srgbClr val="000000"/>
                </a:solidFill>
                <a:latin typeface="Menlo" charset="0"/>
              </a:rPr>
              <a:t>, </a:t>
            </a:r>
          </a:p>
          <a:p>
            <a:r>
              <a:rPr lang="en-US" sz="2400" dirty="0" smtClean="0">
                <a:solidFill>
                  <a:srgbClr val="000000"/>
                </a:solidFill>
                <a:latin typeface="Menlo" charset="0"/>
              </a:rPr>
              <a:t>	</a:t>
            </a:r>
            <a:r>
              <a:rPr lang="en-US" sz="2400" dirty="0" err="1" smtClean="0">
                <a:solidFill>
                  <a:srgbClr val="000000"/>
                </a:solidFill>
                <a:latin typeface="Menlo" charset="0"/>
              </a:rPr>
              <a:t>doubleValue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: </a:t>
            </a:r>
            <a:r>
              <a:rPr lang="en-US" sz="2400" dirty="0" smtClean="0">
                <a:solidFill>
                  <a:srgbClr val="0435FF"/>
                </a:solidFill>
                <a:latin typeface="Menlo" charset="0"/>
              </a:rPr>
              <a:t>2.0</a:t>
            </a:r>
            <a:r>
              <a:rPr lang="en-US" sz="2400" dirty="0" smtClean="0">
                <a:solidFill>
                  <a:srgbClr val="000000"/>
                </a:solidFill>
                <a:latin typeface="Menlo" charset="0"/>
              </a:rPr>
              <a:t> )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/>
            </a:r>
            <a:br>
              <a:rPr lang="en-US" sz="2400" dirty="0">
                <a:solidFill>
                  <a:srgbClr val="000000"/>
                </a:solidFill>
                <a:latin typeface="Menlo" charset="0"/>
              </a:rPr>
            </a:br>
            <a:endParaRPr lang="en-US" sz="2400" dirty="0">
              <a:solidFill>
                <a:srgbClr val="000000"/>
              </a:solidFill>
              <a:latin typeface="Menlo" charset="0"/>
            </a:endParaRPr>
          </a:p>
          <a:p>
            <a:r>
              <a:rPr lang="en-US" sz="2400" dirty="0">
                <a:solidFill>
                  <a:srgbClr val="C42275"/>
                </a:solidFill>
                <a:latin typeface="Menlo" charset="0"/>
              </a:rPr>
              <a:t>let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Menlo" charset="0"/>
              </a:rPr>
              <a:t>threeMeters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 = </a:t>
            </a:r>
            <a:r>
              <a:rPr lang="en-US" sz="2400" dirty="0" err="1" smtClean="0">
                <a:solidFill>
                  <a:srgbClr val="6122AE"/>
                </a:solidFill>
                <a:latin typeface="Menlo" charset="0"/>
              </a:rPr>
              <a:t>HKQuantity</a:t>
            </a:r>
            <a:r>
              <a:rPr lang="en-US" sz="2400" dirty="0" smtClean="0">
                <a:solidFill>
                  <a:srgbClr val="000000"/>
                </a:solidFill>
                <a:latin typeface="Menlo" charset="0"/>
              </a:rPr>
              <a:t>( </a:t>
            </a:r>
          </a:p>
          <a:p>
            <a:r>
              <a:rPr lang="en-US" sz="2400" dirty="0" smtClean="0">
                <a:solidFill>
                  <a:srgbClr val="000000"/>
                </a:solidFill>
                <a:latin typeface="Menlo" charset="0"/>
              </a:rPr>
              <a:t>	unit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: </a:t>
            </a:r>
            <a:r>
              <a:rPr lang="en-US" sz="2400" dirty="0" err="1" smtClean="0">
                <a:solidFill>
                  <a:srgbClr val="539AA4"/>
                </a:solidFill>
                <a:latin typeface="Menlo" charset="0"/>
              </a:rPr>
              <a:t>meterUnit</a:t>
            </a:r>
            <a:r>
              <a:rPr lang="en-US" sz="2400" dirty="0" smtClean="0">
                <a:solidFill>
                  <a:srgbClr val="000000"/>
                </a:solidFill>
                <a:latin typeface="Menlo" charset="0"/>
              </a:rPr>
              <a:t>, </a:t>
            </a:r>
          </a:p>
          <a:p>
            <a:r>
              <a:rPr lang="en-US" sz="2400" dirty="0">
                <a:solidFill>
                  <a:srgbClr val="000000"/>
                </a:solidFill>
                <a:latin typeface="Menlo" charset="0"/>
              </a:rPr>
              <a:t>	</a:t>
            </a:r>
            <a:r>
              <a:rPr lang="en-US" sz="2400" dirty="0" err="1" smtClean="0">
                <a:solidFill>
                  <a:srgbClr val="000000"/>
                </a:solidFill>
                <a:latin typeface="Menlo" charset="0"/>
              </a:rPr>
              <a:t>doubleValue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: </a:t>
            </a:r>
            <a:r>
              <a:rPr lang="en-US" sz="2400" dirty="0" smtClean="0">
                <a:solidFill>
                  <a:srgbClr val="0435FF"/>
                </a:solidFill>
                <a:latin typeface="Menlo" charset="0"/>
              </a:rPr>
              <a:t>3.0</a:t>
            </a:r>
            <a:r>
              <a:rPr lang="en-US" sz="2400" dirty="0" smtClean="0">
                <a:solidFill>
                  <a:srgbClr val="000000"/>
                </a:solidFill>
                <a:latin typeface="Menlo" charset="0"/>
              </a:rPr>
              <a:t> )</a:t>
            </a:r>
            <a:endParaRPr lang="en-US" sz="2400" dirty="0">
              <a:solidFill>
                <a:srgbClr val="000000"/>
              </a:solidFill>
              <a:latin typeface="Menlo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Menlo" charset="0"/>
              </a:rPr>
              <a:t/>
            </a:r>
            <a:br>
              <a:rPr lang="en-US" sz="2400" dirty="0">
                <a:solidFill>
                  <a:srgbClr val="000000"/>
                </a:solidFill>
                <a:latin typeface="Menlo" charset="0"/>
              </a:rPr>
            </a:br>
            <a:endParaRPr lang="en-US" sz="2400" dirty="0">
              <a:solidFill>
                <a:srgbClr val="000000"/>
              </a:solidFill>
              <a:latin typeface="Menlo" charset="0"/>
            </a:endParaRPr>
          </a:p>
          <a:p>
            <a:r>
              <a:rPr lang="en-US" sz="2400" dirty="0">
                <a:solidFill>
                  <a:srgbClr val="C42275"/>
                </a:solidFill>
                <a:latin typeface="Menlo" charset="0"/>
              </a:rPr>
              <a:t>let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Menlo" charset="0"/>
              </a:rPr>
              <a:t>fiveKilometers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 = </a:t>
            </a:r>
            <a:r>
              <a:rPr lang="en-US" sz="2400" dirty="0" err="1">
                <a:solidFill>
                  <a:srgbClr val="6122AE"/>
                </a:solidFill>
                <a:latin typeface="Menlo" charset="0"/>
              </a:rPr>
              <a:t>HKQuantity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(</a:t>
            </a:r>
          </a:p>
          <a:p>
            <a:r>
              <a:rPr lang="en-US" sz="2400" dirty="0">
                <a:solidFill>
                  <a:srgbClr val="000000"/>
                </a:solidFill>
                <a:latin typeface="Menlo" charset="0"/>
              </a:rPr>
              <a:t>    unit: </a:t>
            </a:r>
            <a:r>
              <a:rPr lang="en-US" sz="2400" dirty="0" err="1">
                <a:solidFill>
                  <a:srgbClr val="539AA4"/>
                </a:solidFill>
                <a:latin typeface="Menlo" charset="0"/>
              </a:rPr>
              <a:t>kiloMeterUnit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,</a:t>
            </a:r>
            <a:endParaRPr lang="en-US" sz="2400" dirty="0">
              <a:solidFill>
                <a:srgbClr val="539AA4"/>
              </a:solidFill>
              <a:latin typeface="Menlo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Menlo" charset="0"/>
              </a:rPr>
              <a:t>    </a:t>
            </a:r>
            <a:r>
              <a:rPr lang="en-US" sz="2400" dirty="0" err="1">
                <a:solidFill>
                  <a:srgbClr val="000000"/>
                </a:solidFill>
                <a:latin typeface="Menlo" charset="0"/>
              </a:rPr>
              <a:t>doubleValue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: </a:t>
            </a:r>
            <a:r>
              <a:rPr lang="en-US" sz="2400" dirty="0" smtClean="0">
                <a:solidFill>
                  <a:srgbClr val="0435FF"/>
                </a:solidFill>
                <a:latin typeface="Menlo" charset="0"/>
              </a:rPr>
              <a:t>5.0</a:t>
            </a:r>
            <a:r>
              <a:rPr lang="en-US" sz="2400" dirty="0" smtClean="0">
                <a:solidFill>
                  <a:srgbClr val="000000"/>
                </a:solidFill>
                <a:latin typeface="Menlo" charset="0"/>
              </a:rPr>
              <a:t> )</a:t>
            </a:r>
            <a:endParaRPr lang="en-US" sz="2400" dirty="0">
              <a:solidFill>
                <a:srgbClr val="000000"/>
              </a:solidFill>
              <a:effectLst/>
              <a:latin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6997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4B9EF-6F76-0343-9449-ADE52C3087AA}" type="slidenum">
              <a:rPr lang="en-US" smtClean="0"/>
              <a:t>17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3600" dirty="0">
              <a:solidFill>
                <a:srgbClr val="000000"/>
              </a:solidFill>
              <a:latin typeface="Menlo" charset="0"/>
            </a:endParaRPr>
          </a:p>
          <a:p>
            <a:r>
              <a:rPr lang="en-US" sz="3600" dirty="0">
                <a:solidFill>
                  <a:srgbClr val="1E9421"/>
                </a:solidFill>
                <a:latin typeface="Menlo" charset="0"/>
              </a:rPr>
              <a:t>// </a:t>
            </a:r>
            <a:r>
              <a:rPr lang="en-US" sz="3600" b="1" dirty="0" err="1">
                <a:solidFill>
                  <a:srgbClr val="1E9421"/>
                </a:solidFill>
                <a:latin typeface="Menlo" charset="0"/>
              </a:rPr>
              <a:t>HKQuantity</a:t>
            </a:r>
            <a:r>
              <a:rPr lang="en-US" sz="3600" b="1" dirty="0">
                <a:solidFill>
                  <a:srgbClr val="1E9421"/>
                </a:solidFill>
                <a:latin typeface="Menlo" charset="0"/>
              </a:rPr>
              <a:t> Conversion</a:t>
            </a:r>
          </a:p>
          <a:p>
            <a:endParaRPr lang="en-US" sz="2400" dirty="0">
              <a:solidFill>
                <a:srgbClr val="000000"/>
              </a:solidFill>
              <a:latin typeface="Menlo" charset="0"/>
            </a:endParaRPr>
          </a:p>
          <a:p>
            <a:r>
              <a:rPr lang="en-US" sz="2400" dirty="0">
                <a:solidFill>
                  <a:srgbClr val="C42275"/>
                </a:solidFill>
                <a:latin typeface="Menlo" charset="0"/>
              </a:rPr>
              <a:t>let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 feetIn5K = </a:t>
            </a:r>
            <a:r>
              <a:rPr lang="en-US" sz="2400" dirty="0" err="1">
                <a:solidFill>
                  <a:srgbClr val="539AA4"/>
                </a:solidFill>
                <a:latin typeface="Menlo" charset="0"/>
              </a:rPr>
              <a:t>fiveKilometers</a:t>
            </a:r>
            <a:r>
              <a:rPr lang="en-US" sz="2400" dirty="0" err="1">
                <a:solidFill>
                  <a:srgbClr val="000000"/>
                </a:solidFill>
                <a:latin typeface="Menlo" charset="0"/>
              </a:rPr>
              <a:t>.</a:t>
            </a:r>
            <a:r>
              <a:rPr lang="en-US" sz="2400" dirty="0" err="1">
                <a:solidFill>
                  <a:srgbClr val="3E1E81"/>
                </a:solidFill>
                <a:latin typeface="Menlo" charset="0"/>
              </a:rPr>
              <a:t>doubleValue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(</a:t>
            </a:r>
          </a:p>
          <a:p>
            <a:r>
              <a:rPr lang="en-US" sz="2400" dirty="0">
                <a:solidFill>
                  <a:srgbClr val="000000"/>
                </a:solidFill>
                <a:latin typeface="Menlo" charset="0"/>
              </a:rPr>
              <a:t>    for: </a:t>
            </a:r>
            <a:r>
              <a:rPr lang="en-US" sz="2400" dirty="0" err="1">
                <a:solidFill>
                  <a:srgbClr val="6122AE"/>
                </a:solidFill>
                <a:latin typeface="Menlo" charset="0"/>
              </a:rPr>
              <a:t>HKUnit</a:t>
            </a:r>
            <a:r>
              <a:rPr lang="en-US" sz="2400" dirty="0" err="1">
                <a:solidFill>
                  <a:srgbClr val="000000"/>
                </a:solidFill>
                <a:latin typeface="Menlo" charset="0"/>
              </a:rPr>
              <a:t>.</a:t>
            </a:r>
            <a:r>
              <a:rPr lang="en-US" sz="2400" dirty="0" err="1">
                <a:solidFill>
                  <a:srgbClr val="3E1E81"/>
                </a:solidFill>
                <a:latin typeface="Menlo" charset="0"/>
              </a:rPr>
              <a:t>foot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()</a:t>
            </a:r>
          </a:p>
          <a:p>
            <a:r>
              <a:rPr lang="en-US" sz="2400" dirty="0">
                <a:solidFill>
                  <a:srgbClr val="000000"/>
                </a:solidFill>
                <a:latin typeface="Menlo" charset="0"/>
              </a:rPr>
              <a:t>)</a:t>
            </a:r>
          </a:p>
          <a:p>
            <a:r>
              <a:rPr lang="en-US" sz="2400" dirty="0">
                <a:solidFill>
                  <a:srgbClr val="000000"/>
                </a:solidFill>
                <a:latin typeface="Menlo" charset="0"/>
              </a:rPr>
              <a:t/>
            </a:r>
            <a:br>
              <a:rPr lang="en-US" sz="2400" dirty="0">
                <a:solidFill>
                  <a:srgbClr val="000000"/>
                </a:solidFill>
                <a:latin typeface="Menlo" charset="0"/>
              </a:rPr>
            </a:br>
            <a:endParaRPr lang="en-US" sz="2400" dirty="0">
              <a:solidFill>
                <a:srgbClr val="000000"/>
              </a:solidFill>
              <a:latin typeface="Menlo" charset="0"/>
            </a:endParaRPr>
          </a:p>
          <a:p>
            <a:r>
              <a:rPr lang="en-US" sz="2400" dirty="0">
                <a:solidFill>
                  <a:srgbClr val="C42275"/>
                </a:solidFill>
                <a:latin typeface="Menlo" charset="0"/>
              </a:rPr>
              <a:t>let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 stonesIn2Grams = </a:t>
            </a:r>
            <a:r>
              <a:rPr lang="en-US" sz="2400" dirty="0" err="1">
                <a:solidFill>
                  <a:srgbClr val="539AA4"/>
                </a:solidFill>
                <a:latin typeface="Menlo" charset="0"/>
              </a:rPr>
              <a:t>twoGrams</a:t>
            </a:r>
            <a:r>
              <a:rPr lang="en-US" sz="2400" dirty="0" err="1">
                <a:solidFill>
                  <a:srgbClr val="000000"/>
                </a:solidFill>
                <a:latin typeface="Menlo" charset="0"/>
              </a:rPr>
              <a:t>.</a:t>
            </a:r>
            <a:r>
              <a:rPr lang="en-US" sz="2400" dirty="0" err="1">
                <a:solidFill>
                  <a:srgbClr val="3E1E81"/>
                </a:solidFill>
                <a:latin typeface="Menlo" charset="0"/>
              </a:rPr>
              <a:t>doubleValue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(</a:t>
            </a:r>
          </a:p>
          <a:p>
            <a:r>
              <a:rPr lang="en-US" sz="2400" dirty="0">
                <a:solidFill>
                  <a:srgbClr val="000000"/>
                </a:solidFill>
                <a:latin typeface="Menlo" charset="0"/>
              </a:rPr>
              <a:t>    for: </a:t>
            </a:r>
            <a:r>
              <a:rPr lang="en-US" sz="2400" dirty="0" err="1">
                <a:solidFill>
                  <a:srgbClr val="6122AE"/>
                </a:solidFill>
                <a:latin typeface="Menlo" charset="0"/>
              </a:rPr>
              <a:t>HKUnit</a:t>
            </a:r>
            <a:r>
              <a:rPr lang="en-US" sz="2400" dirty="0" err="1">
                <a:solidFill>
                  <a:srgbClr val="000000"/>
                </a:solidFill>
                <a:latin typeface="Menlo" charset="0"/>
              </a:rPr>
              <a:t>.</a:t>
            </a:r>
            <a:r>
              <a:rPr lang="en-US" sz="2400" dirty="0" err="1">
                <a:solidFill>
                  <a:srgbClr val="3E1E81"/>
                </a:solidFill>
                <a:latin typeface="Menlo" charset="0"/>
              </a:rPr>
              <a:t>stone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()</a:t>
            </a:r>
          </a:p>
          <a:p>
            <a:r>
              <a:rPr lang="en-US" sz="2400" dirty="0">
                <a:solidFill>
                  <a:srgbClr val="000000"/>
                </a:solidFill>
                <a:latin typeface="Menlo" charset="0"/>
              </a:rPr>
              <a:t>)</a:t>
            </a:r>
            <a:endParaRPr lang="en-US" sz="2400" dirty="0">
              <a:solidFill>
                <a:srgbClr val="000000"/>
              </a:solidFill>
              <a:effectLst/>
              <a:latin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346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4B9EF-6F76-0343-9449-ADE52C3087AA}" type="slidenum">
              <a:rPr lang="en-US" smtClean="0"/>
              <a:t>18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12192000" cy="67403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3600" dirty="0">
              <a:solidFill>
                <a:srgbClr val="000000"/>
              </a:solidFill>
              <a:latin typeface="Menlo" charset="0"/>
            </a:endParaRPr>
          </a:p>
          <a:p>
            <a:r>
              <a:rPr lang="en-US" sz="3600" dirty="0">
                <a:solidFill>
                  <a:srgbClr val="1E9421"/>
                </a:solidFill>
                <a:latin typeface="Menlo" charset="0"/>
              </a:rPr>
              <a:t>// </a:t>
            </a:r>
            <a:r>
              <a:rPr lang="en-US" sz="3600" b="1" dirty="0" err="1" smtClean="0">
                <a:solidFill>
                  <a:srgbClr val="1E9421"/>
                </a:solidFill>
                <a:latin typeface="Menlo" charset="0"/>
              </a:rPr>
              <a:t>HKWorkout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/>
            </a:r>
            <a:br>
              <a:rPr lang="en-US" sz="2400" dirty="0">
                <a:solidFill>
                  <a:srgbClr val="000000"/>
                </a:solidFill>
                <a:latin typeface="Menlo" charset="0"/>
              </a:rPr>
            </a:br>
            <a:endParaRPr lang="en-US" sz="2400" dirty="0">
              <a:solidFill>
                <a:srgbClr val="000000"/>
              </a:solidFill>
              <a:latin typeface="Menlo" charset="0"/>
            </a:endParaRPr>
          </a:p>
          <a:p>
            <a:r>
              <a:rPr lang="en-US" sz="2400" dirty="0">
                <a:solidFill>
                  <a:srgbClr val="C42275"/>
                </a:solidFill>
                <a:latin typeface="Menlo" charset="0"/>
              </a:rPr>
              <a:t>let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 workout1 = </a:t>
            </a:r>
            <a:r>
              <a:rPr lang="en-US" sz="2400" dirty="0" err="1">
                <a:solidFill>
                  <a:srgbClr val="6122AE"/>
                </a:solidFill>
                <a:latin typeface="Menlo" charset="0"/>
              </a:rPr>
              <a:t>HKWorkout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(</a:t>
            </a:r>
          </a:p>
          <a:p>
            <a:r>
              <a:rPr lang="en-US" sz="2400" dirty="0">
                <a:solidFill>
                  <a:srgbClr val="000000"/>
                </a:solidFill>
                <a:latin typeface="Menlo" charset="0"/>
              </a:rPr>
              <a:t>    </a:t>
            </a:r>
            <a:r>
              <a:rPr lang="en-US" sz="2400" dirty="0" err="1">
                <a:solidFill>
                  <a:srgbClr val="000000"/>
                </a:solidFill>
                <a:latin typeface="Menlo" charset="0"/>
              </a:rPr>
              <a:t>activityType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: .</a:t>
            </a:r>
            <a:r>
              <a:rPr lang="en-US" sz="2400" b="1" dirty="0">
                <a:solidFill>
                  <a:srgbClr val="3E1E81"/>
                </a:solidFill>
                <a:latin typeface="Menlo" charset="0"/>
              </a:rPr>
              <a:t>basketball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,</a:t>
            </a:r>
          </a:p>
          <a:p>
            <a:r>
              <a:rPr lang="en-US" sz="2400" dirty="0">
                <a:solidFill>
                  <a:srgbClr val="000000"/>
                </a:solidFill>
                <a:latin typeface="Menlo" charset="0"/>
              </a:rPr>
              <a:t>    start: </a:t>
            </a:r>
            <a:r>
              <a:rPr lang="en-US" sz="2400" b="1" dirty="0" err="1">
                <a:solidFill>
                  <a:srgbClr val="539AA4"/>
                </a:solidFill>
                <a:latin typeface="Menlo" charset="0"/>
              </a:rPr>
              <a:t>startDate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,</a:t>
            </a:r>
          </a:p>
          <a:p>
            <a:r>
              <a:rPr lang="en-US" sz="2400" dirty="0">
                <a:solidFill>
                  <a:srgbClr val="000000"/>
                </a:solidFill>
                <a:latin typeface="Menlo" charset="0"/>
              </a:rPr>
              <a:t>    end: </a:t>
            </a:r>
            <a:r>
              <a:rPr lang="en-US" sz="2400" b="1" dirty="0" err="1">
                <a:solidFill>
                  <a:srgbClr val="539AA4"/>
                </a:solidFill>
                <a:latin typeface="Menlo" charset="0"/>
              </a:rPr>
              <a:t>endDate</a:t>
            </a:r>
            <a:endParaRPr lang="en-US" sz="2400" b="1" dirty="0">
              <a:solidFill>
                <a:srgbClr val="000000"/>
              </a:solidFill>
              <a:latin typeface="Menlo" charset="0"/>
            </a:endParaRPr>
          </a:p>
          <a:p>
            <a:r>
              <a:rPr lang="en-US" sz="2400" dirty="0" smtClean="0">
                <a:solidFill>
                  <a:srgbClr val="000000"/>
                </a:solidFill>
                <a:latin typeface="Menlo" charset="0"/>
              </a:rPr>
              <a:t>)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/>
            </a:r>
            <a:br>
              <a:rPr lang="en-US" sz="2400" dirty="0">
                <a:solidFill>
                  <a:srgbClr val="000000"/>
                </a:solidFill>
                <a:latin typeface="Menlo" charset="0"/>
              </a:rPr>
            </a:br>
            <a:endParaRPr lang="en-US" sz="2400" dirty="0">
              <a:solidFill>
                <a:srgbClr val="000000"/>
              </a:solidFill>
              <a:latin typeface="Menlo" charset="0"/>
            </a:endParaRPr>
          </a:p>
          <a:p>
            <a:r>
              <a:rPr lang="en-US" sz="2400" dirty="0">
                <a:solidFill>
                  <a:srgbClr val="C42275"/>
                </a:solidFill>
                <a:latin typeface="Menlo" charset="0"/>
              </a:rPr>
              <a:t>let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 workout2 = </a:t>
            </a:r>
            <a:r>
              <a:rPr lang="en-US" sz="2400" dirty="0" err="1">
                <a:solidFill>
                  <a:srgbClr val="6122AE"/>
                </a:solidFill>
                <a:latin typeface="Menlo" charset="0"/>
              </a:rPr>
              <a:t>HKWorkout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(</a:t>
            </a:r>
          </a:p>
          <a:p>
            <a:r>
              <a:rPr lang="en-US" sz="2400" dirty="0">
                <a:solidFill>
                  <a:srgbClr val="000000"/>
                </a:solidFill>
                <a:latin typeface="Menlo" charset="0"/>
              </a:rPr>
              <a:t>    </a:t>
            </a:r>
            <a:r>
              <a:rPr lang="en-US" sz="2400" dirty="0" err="1">
                <a:solidFill>
                  <a:srgbClr val="000000"/>
                </a:solidFill>
                <a:latin typeface="Menlo" charset="0"/>
              </a:rPr>
              <a:t>activityType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: .</a:t>
            </a:r>
            <a:r>
              <a:rPr lang="en-US" sz="2400" dirty="0">
                <a:solidFill>
                  <a:srgbClr val="3E1E81"/>
                </a:solidFill>
                <a:latin typeface="Menlo" charset="0"/>
              </a:rPr>
              <a:t>cycling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,</a:t>
            </a:r>
          </a:p>
          <a:p>
            <a:r>
              <a:rPr lang="en-US" sz="2400" dirty="0">
                <a:solidFill>
                  <a:srgbClr val="000000"/>
                </a:solidFill>
                <a:latin typeface="Menlo" charset="0"/>
              </a:rPr>
              <a:t>    start: </a:t>
            </a:r>
            <a:r>
              <a:rPr lang="en-US" sz="2400" dirty="0" err="1">
                <a:solidFill>
                  <a:srgbClr val="539AA4"/>
                </a:solidFill>
                <a:latin typeface="Menlo" charset="0"/>
              </a:rPr>
              <a:t>startDate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,</a:t>
            </a:r>
          </a:p>
          <a:p>
            <a:r>
              <a:rPr lang="en-US" sz="2400" dirty="0">
                <a:solidFill>
                  <a:srgbClr val="000000"/>
                </a:solidFill>
                <a:latin typeface="Menlo" charset="0"/>
              </a:rPr>
              <a:t>    end: </a:t>
            </a:r>
            <a:r>
              <a:rPr lang="en-US" sz="2400" dirty="0" err="1">
                <a:solidFill>
                  <a:srgbClr val="539AA4"/>
                </a:solidFill>
                <a:latin typeface="Menlo" charset="0"/>
              </a:rPr>
              <a:t>endDate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,</a:t>
            </a:r>
          </a:p>
          <a:p>
            <a:r>
              <a:rPr lang="en-US" sz="2400" dirty="0">
                <a:solidFill>
                  <a:srgbClr val="000000"/>
                </a:solidFill>
                <a:latin typeface="Menlo" charset="0"/>
              </a:rPr>
              <a:t>    </a:t>
            </a:r>
            <a:r>
              <a:rPr lang="en-US" sz="2400" dirty="0" err="1">
                <a:solidFill>
                  <a:srgbClr val="000000"/>
                </a:solidFill>
                <a:latin typeface="Menlo" charset="0"/>
              </a:rPr>
              <a:t>workoutEvents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: </a:t>
            </a:r>
            <a:r>
              <a:rPr lang="en-US" sz="2400" dirty="0">
                <a:solidFill>
                  <a:srgbClr val="C42275"/>
                </a:solidFill>
                <a:latin typeface="Menlo" charset="0"/>
              </a:rPr>
              <a:t>nil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,</a:t>
            </a:r>
          </a:p>
          <a:p>
            <a:r>
              <a:rPr lang="en-US" sz="2400" dirty="0">
                <a:solidFill>
                  <a:srgbClr val="000000"/>
                </a:solidFill>
                <a:latin typeface="Menlo" charset="0"/>
              </a:rPr>
              <a:t>    </a:t>
            </a:r>
            <a:r>
              <a:rPr lang="en-US" sz="2400" dirty="0" err="1">
                <a:solidFill>
                  <a:srgbClr val="000000"/>
                </a:solidFill>
                <a:latin typeface="Menlo" charset="0"/>
              </a:rPr>
              <a:t>totalEnergyBurned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: </a:t>
            </a:r>
            <a:r>
              <a:rPr lang="en-US" sz="2400" dirty="0">
                <a:solidFill>
                  <a:srgbClr val="C42275"/>
                </a:solidFill>
                <a:latin typeface="Menlo" charset="0"/>
              </a:rPr>
              <a:t>nil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,</a:t>
            </a:r>
          </a:p>
          <a:p>
            <a:r>
              <a:rPr lang="en-US" sz="2400" dirty="0">
                <a:solidFill>
                  <a:srgbClr val="000000"/>
                </a:solidFill>
                <a:latin typeface="Menlo" charset="0"/>
              </a:rPr>
              <a:t>    </a:t>
            </a:r>
            <a:r>
              <a:rPr lang="en-US" sz="2400" b="1" dirty="0" err="1">
                <a:solidFill>
                  <a:srgbClr val="000000"/>
                </a:solidFill>
                <a:latin typeface="Menlo" charset="0"/>
              </a:rPr>
              <a:t>totalDistance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: </a:t>
            </a:r>
            <a:r>
              <a:rPr lang="en-US" sz="2400" b="1" dirty="0" err="1">
                <a:solidFill>
                  <a:srgbClr val="539AA4"/>
                </a:solidFill>
                <a:latin typeface="Menlo" charset="0"/>
              </a:rPr>
              <a:t>fiveKilometers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,</a:t>
            </a:r>
          </a:p>
          <a:p>
            <a:r>
              <a:rPr lang="en-US" sz="2400" dirty="0">
                <a:solidFill>
                  <a:srgbClr val="000000"/>
                </a:solidFill>
                <a:latin typeface="Menlo" charset="0"/>
              </a:rPr>
              <a:t>    metadata: </a:t>
            </a:r>
            <a:r>
              <a:rPr lang="en-US" sz="2400" dirty="0" smtClean="0">
                <a:solidFill>
                  <a:srgbClr val="C42275"/>
                </a:solidFill>
                <a:latin typeface="Menlo" charset="0"/>
              </a:rPr>
              <a:t>nil</a:t>
            </a:r>
            <a:r>
              <a:rPr lang="en-US" sz="2400" dirty="0" smtClean="0">
                <a:solidFill>
                  <a:srgbClr val="000000"/>
                </a:solidFill>
                <a:latin typeface="Menlo" charset="0"/>
              </a:rPr>
              <a:t> )</a:t>
            </a:r>
            <a:endParaRPr lang="en-US" sz="2400" dirty="0">
              <a:solidFill>
                <a:srgbClr val="000000"/>
              </a:solidFill>
              <a:latin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3413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4B9EF-6F76-0343-9449-ADE52C3087AA}" type="slidenum">
              <a:rPr lang="en-US" smtClean="0"/>
              <a:t>19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12191999" cy="63709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3600" dirty="0" smtClean="0">
              <a:solidFill>
                <a:srgbClr val="1E9421"/>
              </a:solidFill>
              <a:latin typeface="Menlo" charset="0"/>
            </a:endParaRPr>
          </a:p>
          <a:p>
            <a:r>
              <a:rPr lang="en-US" sz="3600" dirty="0" smtClean="0">
                <a:solidFill>
                  <a:srgbClr val="1E9421"/>
                </a:solidFill>
                <a:latin typeface="Menlo" charset="0"/>
              </a:rPr>
              <a:t>// </a:t>
            </a:r>
            <a:r>
              <a:rPr lang="en-US" sz="3600" b="1" dirty="0" err="1" smtClean="0">
                <a:solidFill>
                  <a:srgbClr val="1E9421"/>
                </a:solidFill>
                <a:latin typeface="Menlo" charset="0"/>
              </a:rPr>
              <a:t>HKQuery</a:t>
            </a:r>
            <a:r>
              <a:rPr lang="en-US" sz="3600" b="1" dirty="0">
                <a:solidFill>
                  <a:srgbClr val="1E9421"/>
                </a:solidFill>
                <a:latin typeface="Menlo" charset="0"/>
              </a:rPr>
              <a:t> </a:t>
            </a:r>
            <a:r>
              <a:rPr lang="en-US" sz="3600" b="1" dirty="0" smtClean="0">
                <a:solidFill>
                  <a:srgbClr val="1E9421"/>
                </a:solidFill>
                <a:latin typeface="Menlo" charset="0"/>
              </a:rPr>
              <a:t>Types</a:t>
            </a:r>
          </a:p>
          <a:p>
            <a:endParaRPr lang="en-US" sz="2400" dirty="0">
              <a:solidFill>
                <a:srgbClr val="000000"/>
              </a:solidFill>
              <a:latin typeface="Menlo" charset="0"/>
            </a:endParaRPr>
          </a:p>
          <a:p>
            <a:r>
              <a:rPr lang="en-US" sz="2400" dirty="0" smtClean="0">
                <a:solidFill>
                  <a:srgbClr val="6122AE"/>
                </a:solidFill>
                <a:latin typeface="Menlo" charset="0"/>
              </a:rPr>
              <a:t>	</a:t>
            </a:r>
            <a:r>
              <a:rPr lang="en-US" sz="2400" dirty="0" err="1" smtClean="0">
                <a:solidFill>
                  <a:srgbClr val="6122AE"/>
                </a:solidFill>
                <a:latin typeface="Menlo" charset="0"/>
              </a:rPr>
              <a:t>HK</a:t>
            </a:r>
            <a:r>
              <a:rPr lang="en-US" sz="2400" b="1" dirty="0" err="1" smtClean="0">
                <a:solidFill>
                  <a:srgbClr val="6122AE"/>
                </a:solidFill>
                <a:latin typeface="Menlo" charset="0"/>
              </a:rPr>
              <a:t>AnchoredObject</a:t>
            </a:r>
            <a:r>
              <a:rPr lang="en-US" sz="2400" dirty="0" err="1" smtClean="0">
                <a:solidFill>
                  <a:srgbClr val="6122AE"/>
                </a:solidFill>
                <a:latin typeface="Menlo" charset="0"/>
              </a:rPr>
              <a:t>Query</a:t>
            </a:r>
            <a:endParaRPr lang="en-US" sz="2400" dirty="0" smtClean="0">
              <a:solidFill>
                <a:srgbClr val="6122AE"/>
              </a:solidFill>
              <a:latin typeface="Menlo" charset="0"/>
            </a:endParaRPr>
          </a:p>
          <a:p>
            <a:endParaRPr lang="en-US" sz="2400" dirty="0">
              <a:solidFill>
                <a:srgbClr val="6122AE"/>
              </a:solidFill>
              <a:latin typeface="Menlo" charset="0"/>
            </a:endParaRPr>
          </a:p>
          <a:p>
            <a:r>
              <a:rPr lang="en-US" sz="2400" dirty="0" smtClean="0">
                <a:solidFill>
                  <a:srgbClr val="6122AE"/>
                </a:solidFill>
                <a:latin typeface="Menlo" charset="0"/>
              </a:rPr>
              <a:t>	</a:t>
            </a:r>
            <a:r>
              <a:rPr lang="en-US" sz="2400" dirty="0" err="1" smtClean="0">
                <a:solidFill>
                  <a:srgbClr val="6122AE"/>
                </a:solidFill>
                <a:latin typeface="Menlo" charset="0"/>
              </a:rPr>
              <a:t>HK</a:t>
            </a:r>
            <a:r>
              <a:rPr lang="en-US" sz="2400" b="1" dirty="0" err="1" smtClean="0">
                <a:solidFill>
                  <a:srgbClr val="6122AE"/>
                </a:solidFill>
                <a:latin typeface="Menlo" charset="0"/>
              </a:rPr>
              <a:t>Correlation</a:t>
            </a:r>
            <a:r>
              <a:rPr lang="en-US" sz="2400" dirty="0" err="1" smtClean="0">
                <a:solidFill>
                  <a:srgbClr val="6122AE"/>
                </a:solidFill>
                <a:latin typeface="Menlo" charset="0"/>
              </a:rPr>
              <a:t>Query</a:t>
            </a:r>
            <a:endParaRPr lang="en-US" sz="2400" dirty="0" smtClean="0">
              <a:solidFill>
                <a:srgbClr val="6122AE"/>
              </a:solidFill>
              <a:latin typeface="Menlo" charset="0"/>
            </a:endParaRPr>
          </a:p>
          <a:p>
            <a:endParaRPr lang="en-US" sz="2400" dirty="0">
              <a:solidFill>
                <a:srgbClr val="6122AE"/>
              </a:solidFill>
              <a:latin typeface="Menlo" charset="0"/>
            </a:endParaRPr>
          </a:p>
          <a:p>
            <a:r>
              <a:rPr lang="en-US" sz="2400" dirty="0" smtClean="0">
                <a:solidFill>
                  <a:srgbClr val="6122AE"/>
                </a:solidFill>
                <a:latin typeface="Menlo" charset="0"/>
              </a:rPr>
              <a:t>	</a:t>
            </a:r>
            <a:r>
              <a:rPr lang="en-US" sz="2400" dirty="0" err="1" smtClean="0">
                <a:solidFill>
                  <a:srgbClr val="6122AE"/>
                </a:solidFill>
                <a:latin typeface="Menlo" charset="0"/>
              </a:rPr>
              <a:t>HK</a:t>
            </a:r>
            <a:r>
              <a:rPr lang="en-US" sz="2400" b="1" dirty="0" err="1" smtClean="0">
                <a:solidFill>
                  <a:srgbClr val="6122AE"/>
                </a:solidFill>
                <a:latin typeface="Menlo" charset="0"/>
              </a:rPr>
              <a:t>Observer</a:t>
            </a:r>
            <a:r>
              <a:rPr lang="en-US" sz="2400" dirty="0" err="1" smtClean="0">
                <a:solidFill>
                  <a:srgbClr val="6122AE"/>
                </a:solidFill>
                <a:latin typeface="Menlo" charset="0"/>
              </a:rPr>
              <a:t>Query</a:t>
            </a:r>
            <a:endParaRPr lang="en-US" sz="2400" dirty="0" smtClean="0">
              <a:solidFill>
                <a:srgbClr val="6122AE"/>
              </a:solidFill>
              <a:latin typeface="Menlo" charset="0"/>
            </a:endParaRPr>
          </a:p>
          <a:p>
            <a:endParaRPr lang="en-US" sz="2400" dirty="0">
              <a:solidFill>
                <a:srgbClr val="6122AE"/>
              </a:solidFill>
              <a:latin typeface="Menlo" charset="0"/>
            </a:endParaRPr>
          </a:p>
          <a:p>
            <a:r>
              <a:rPr lang="en-US" sz="2400" dirty="0" smtClean="0">
                <a:solidFill>
                  <a:srgbClr val="6122AE"/>
                </a:solidFill>
                <a:latin typeface="Menlo" charset="0"/>
              </a:rPr>
              <a:t>	</a:t>
            </a:r>
            <a:r>
              <a:rPr lang="en-US" sz="2400" dirty="0" err="1" smtClean="0">
                <a:solidFill>
                  <a:srgbClr val="6122AE"/>
                </a:solidFill>
                <a:latin typeface="Menlo" charset="0"/>
              </a:rPr>
              <a:t>HK</a:t>
            </a:r>
            <a:r>
              <a:rPr lang="en-US" sz="2400" b="1" dirty="0" err="1" smtClean="0">
                <a:solidFill>
                  <a:srgbClr val="6122AE"/>
                </a:solidFill>
                <a:latin typeface="Menlo" charset="0"/>
              </a:rPr>
              <a:t>Sample</a:t>
            </a:r>
            <a:r>
              <a:rPr lang="en-US" sz="2400" dirty="0" err="1" smtClean="0">
                <a:solidFill>
                  <a:srgbClr val="6122AE"/>
                </a:solidFill>
                <a:latin typeface="Menlo" charset="0"/>
              </a:rPr>
              <a:t>Query</a:t>
            </a:r>
            <a:endParaRPr lang="en-US" sz="2400" dirty="0" smtClean="0">
              <a:solidFill>
                <a:srgbClr val="6122AE"/>
              </a:solidFill>
              <a:latin typeface="Menlo" charset="0"/>
            </a:endParaRPr>
          </a:p>
          <a:p>
            <a:endParaRPr lang="en-US" sz="2400" dirty="0">
              <a:solidFill>
                <a:srgbClr val="6122AE"/>
              </a:solidFill>
              <a:latin typeface="Menlo" charset="0"/>
            </a:endParaRPr>
          </a:p>
          <a:p>
            <a:r>
              <a:rPr lang="en-US" sz="2400" dirty="0" smtClean="0">
                <a:solidFill>
                  <a:srgbClr val="6122AE"/>
                </a:solidFill>
                <a:latin typeface="Menlo" charset="0"/>
              </a:rPr>
              <a:t>	</a:t>
            </a:r>
            <a:r>
              <a:rPr lang="en-US" sz="2400" dirty="0" err="1" smtClean="0">
                <a:solidFill>
                  <a:srgbClr val="6122AE"/>
                </a:solidFill>
                <a:latin typeface="Menlo" charset="0"/>
              </a:rPr>
              <a:t>HK</a:t>
            </a:r>
            <a:r>
              <a:rPr lang="en-US" sz="2400" b="1" dirty="0" err="1" smtClean="0">
                <a:solidFill>
                  <a:srgbClr val="6122AE"/>
                </a:solidFill>
                <a:latin typeface="Menlo" charset="0"/>
              </a:rPr>
              <a:t>Source</a:t>
            </a:r>
            <a:r>
              <a:rPr lang="en-US" sz="2400" dirty="0" err="1" smtClean="0">
                <a:solidFill>
                  <a:srgbClr val="6122AE"/>
                </a:solidFill>
                <a:latin typeface="Menlo" charset="0"/>
              </a:rPr>
              <a:t>Query</a:t>
            </a:r>
            <a:endParaRPr lang="en-US" sz="2400" dirty="0" smtClean="0">
              <a:solidFill>
                <a:srgbClr val="6122AE"/>
              </a:solidFill>
              <a:latin typeface="Menlo" charset="0"/>
            </a:endParaRPr>
          </a:p>
          <a:p>
            <a:endParaRPr lang="en-US" sz="2400" dirty="0">
              <a:solidFill>
                <a:srgbClr val="6122AE"/>
              </a:solidFill>
              <a:latin typeface="Menlo" charset="0"/>
            </a:endParaRPr>
          </a:p>
          <a:p>
            <a:r>
              <a:rPr lang="en-US" sz="2400" dirty="0" smtClean="0">
                <a:solidFill>
                  <a:srgbClr val="6122AE"/>
                </a:solidFill>
                <a:latin typeface="Menlo" charset="0"/>
              </a:rPr>
              <a:t>	</a:t>
            </a:r>
            <a:r>
              <a:rPr lang="en-US" sz="2400" dirty="0" err="1" smtClean="0">
                <a:solidFill>
                  <a:srgbClr val="6122AE"/>
                </a:solidFill>
                <a:latin typeface="Menlo" charset="0"/>
              </a:rPr>
              <a:t>HK</a:t>
            </a:r>
            <a:r>
              <a:rPr lang="en-US" sz="2400" b="1" dirty="0" err="1" smtClean="0">
                <a:solidFill>
                  <a:srgbClr val="6122AE"/>
                </a:solidFill>
                <a:latin typeface="Menlo" charset="0"/>
              </a:rPr>
              <a:t>Statistics</a:t>
            </a:r>
            <a:r>
              <a:rPr lang="en-US" sz="2400" dirty="0" err="1" smtClean="0">
                <a:solidFill>
                  <a:srgbClr val="6122AE"/>
                </a:solidFill>
                <a:latin typeface="Menlo" charset="0"/>
              </a:rPr>
              <a:t>Query</a:t>
            </a:r>
            <a:endParaRPr lang="en-US" sz="2400" dirty="0" smtClean="0">
              <a:solidFill>
                <a:srgbClr val="6122AE"/>
              </a:solidFill>
              <a:latin typeface="Menlo" charset="0"/>
            </a:endParaRPr>
          </a:p>
          <a:p>
            <a:endParaRPr lang="en-US" sz="2400" dirty="0">
              <a:solidFill>
                <a:srgbClr val="6122AE"/>
              </a:solidFill>
              <a:latin typeface="Menlo" charset="0"/>
            </a:endParaRPr>
          </a:p>
          <a:p>
            <a:r>
              <a:rPr lang="en-US" sz="2400" dirty="0" smtClean="0">
                <a:solidFill>
                  <a:srgbClr val="6122AE"/>
                </a:solidFill>
                <a:latin typeface="Menlo" charset="0"/>
              </a:rPr>
              <a:t>	</a:t>
            </a:r>
            <a:r>
              <a:rPr lang="en-US" sz="2400" dirty="0" err="1" smtClean="0">
                <a:solidFill>
                  <a:srgbClr val="6122AE"/>
                </a:solidFill>
                <a:latin typeface="Menlo" charset="0"/>
              </a:rPr>
              <a:t>HK</a:t>
            </a:r>
            <a:r>
              <a:rPr lang="en-US" sz="2400" b="1" dirty="0" err="1" smtClean="0">
                <a:solidFill>
                  <a:srgbClr val="6122AE"/>
                </a:solidFill>
                <a:latin typeface="Menlo" charset="0"/>
              </a:rPr>
              <a:t>StatisticsCollection</a:t>
            </a:r>
            <a:r>
              <a:rPr lang="en-US" sz="2400" dirty="0" err="1" smtClean="0">
                <a:solidFill>
                  <a:srgbClr val="6122AE"/>
                </a:solidFill>
                <a:latin typeface="Menlo" charset="0"/>
              </a:rPr>
              <a:t>Query</a:t>
            </a:r>
            <a:endParaRPr lang="en-US" sz="2400" dirty="0">
              <a:solidFill>
                <a:srgbClr val="6122AE"/>
              </a:solidFill>
              <a:effectLst/>
              <a:latin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2127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Igor Kantor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658293" cy="4351338"/>
          </a:xfrm>
        </p:spPr>
        <p:txBody>
          <a:bodyPr/>
          <a:lstStyle/>
          <a:p>
            <a:r>
              <a:rPr lang="en-US" dirty="0" smtClean="0"/>
              <a:t>iOS Dev, DaVita, Mobile Community of Excellence</a:t>
            </a:r>
          </a:p>
          <a:p>
            <a:r>
              <a:rPr lang="en-US" dirty="0" smtClean="0"/>
              <a:t>Live in Denver, 4 years</a:t>
            </a:r>
          </a:p>
          <a:p>
            <a:r>
              <a:rPr lang="en-US" dirty="0" smtClean="0"/>
              <a:t>7 month-old baby girl Alexandra -&gt;</a:t>
            </a:r>
          </a:p>
          <a:p>
            <a:r>
              <a:rPr lang="en-US" dirty="0" smtClean="0"/>
              <a:t>Twitter, GitHub: </a:t>
            </a:r>
            <a:r>
              <a:rPr lang="en-US" b="1" dirty="0" smtClean="0"/>
              <a:t>@</a:t>
            </a:r>
            <a:r>
              <a:rPr lang="en-US" b="1" dirty="0" err="1" smtClean="0"/>
              <a:t>Iiiggs</a:t>
            </a:r>
            <a:endParaRPr lang="en-US" b="1" dirty="0" smtClean="0"/>
          </a:p>
          <a:p>
            <a:r>
              <a:rPr lang="en-US" dirty="0" smtClean="0"/>
              <a:t>Riding century in Buffalo Classic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4B9EF-6F76-0343-9449-ADE52C3087AA}" type="slidenum">
              <a:rPr lang="en-US" smtClean="0"/>
              <a:t>2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69" b="34343"/>
          <a:stretch/>
        </p:blipFill>
        <p:spPr>
          <a:xfrm>
            <a:off x="6453755" y="754912"/>
            <a:ext cx="5738245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831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4B9EF-6F76-0343-9449-ADE52C3087AA}" type="slidenum">
              <a:rPr lang="en-US" smtClean="0"/>
              <a:t>20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3600" dirty="0" smtClean="0">
              <a:solidFill>
                <a:srgbClr val="1E9421"/>
              </a:solidFill>
              <a:latin typeface="Menlo" charset="0"/>
            </a:endParaRPr>
          </a:p>
          <a:p>
            <a:r>
              <a:rPr lang="en-US" sz="3600" b="1" dirty="0" smtClean="0">
                <a:solidFill>
                  <a:srgbClr val="1E9421"/>
                </a:solidFill>
                <a:latin typeface="Menlo" charset="0"/>
              </a:rPr>
              <a:t>// </a:t>
            </a:r>
            <a:r>
              <a:rPr lang="en-US" sz="3600" b="1" dirty="0" err="1" smtClean="0">
                <a:solidFill>
                  <a:srgbClr val="1E9421"/>
                </a:solidFill>
                <a:latin typeface="Menlo" charset="0"/>
              </a:rPr>
              <a:t>HKSampleQuery</a:t>
            </a:r>
            <a:endParaRPr lang="en-US" sz="3600" b="1" dirty="0">
              <a:solidFill>
                <a:srgbClr val="1E9421"/>
              </a:solidFill>
              <a:latin typeface="Menlo" charset="0"/>
            </a:endParaRPr>
          </a:p>
          <a:p>
            <a:endParaRPr lang="en-US" sz="2400" dirty="0">
              <a:solidFill>
                <a:srgbClr val="000000"/>
              </a:solidFill>
              <a:latin typeface="Menlo" charset="0"/>
            </a:endParaRPr>
          </a:p>
          <a:p>
            <a:r>
              <a:rPr lang="en-US" sz="2400" dirty="0">
                <a:solidFill>
                  <a:srgbClr val="C42275"/>
                </a:solidFill>
                <a:latin typeface="Menlo" charset="0"/>
              </a:rPr>
              <a:t>let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Menlo" charset="0"/>
              </a:rPr>
              <a:t>runPredicate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 =</a:t>
            </a:r>
          </a:p>
          <a:p>
            <a:r>
              <a:rPr lang="en-US" sz="2400" dirty="0">
                <a:solidFill>
                  <a:srgbClr val="000000"/>
                </a:solidFill>
                <a:latin typeface="Menlo" charset="0"/>
              </a:rPr>
              <a:t>    </a:t>
            </a:r>
            <a:r>
              <a:rPr lang="en-US" sz="2400" dirty="0" err="1">
                <a:solidFill>
                  <a:srgbClr val="6122AE"/>
                </a:solidFill>
                <a:latin typeface="Menlo" charset="0"/>
              </a:rPr>
              <a:t>HKQuery</a:t>
            </a:r>
            <a:r>
              <a:rPr lang="en-US" sz="2400" dirty="0" err="1">
                <a:solidFill>
                  <a:srgbClr val="000000"/>
                </a:solidFill>
                <a:latin typeface="Menlo" charset="0"/>
              </a:rPr>
              <a:t>.</a:t>
            </a:r>
            <a:r>
              <a:rPr lang="en-US" sz="2400" dirty="0" err="1">
                <a:solidFill>
                  <a:srgbClr val="3E1E81"/>
                </a:solidFill>
                <a:latin typeface="Menlo" charset="0"/>
              </a:rPr>
              <a:t>predicateForWorkouts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(with: .</a:t>
            </a:r>
            <a:r>
              <a:rPr lang="en-US" sz="2400" dirty="0">
                <a:solidFill>
                  <a:srgbClr val="3E1E81"/>
                </a:solidFill>
                <a:latin typeface="Menlo" charset="0"/>
              </a:rPr>
              <a:t>running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)</a:t>
            </a:r>
            <a:endParaRPr lang="en-US" sz="2400" dirty="0">
              <a:solidFill>
                <a:srgbClr val="3E1E81"/>
              </a:solidFill>
              <a:latin typeface="Menlo" charset="0"/>
            </a:endParaRPr>
          </a:p>
          <a:p>
            <a:endParaRPr lang="en-US" sz="2400" dirty="0">
              <a:solidFill>
                <a:srgbClr val="000000"/>
              </a:solidFill>
              <a:latin typeface="Menlo" charset="0"/>
            </a:endParaRPr>
          </a:p>
          <a:p>
            <a:r>
              <a:rPr lang="en-US" sz="2400" dirty="0">
                <a:solidFill>
                  <a:srgbClr val="C42275"/>
                </a:solidFill>
                <a:latin typeface="Menlo" charset="0"/>
              </a:rPr>
              <a:t>let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Menlo" charset="0"/>
              </a:rPr>
              <a:t>sampleQuery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 =</a:t>
            </a:r>
          </a:p>
          <a:p>
            <a:r>
              <a:rPr lang="en-US" sz="2400" dirty="0">
                <a:solidFill>
                  <a:srgbClr val="000000"/>
                </a:solidFill>
                <a:latin typeface="Menlo" charset="0"/>
              </a:rPr>
              <a:t>    </a:t>
            </a:r>
            <a:r>
              <a:rPr lang="en-US" sz="2400" dirty="0" err="1">
                <a:solidFill>
                  <a:srgbClr val="6122AE"/>
                </a:solidFill>
                <a:latin typeface="Menlo" charset="0"/>
              </a:rPr>
              <a:t>HKSampleQuery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(</a:t>
            </a:r>
            <a:endParaRPr lang="en-US" sz="2400" dirty="0">
              <a:solidFill>
                <a:srgbClr val="6122AE"/>
              </a:solidFill>
              <a:latin typeface="Menlo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Menlo" charset="0"/>
              </a:rPr>
              <a:t>    </a:t>
            </a:r>
            <a:r>
              <a:rPr lang="en-US" sz="2400" dirty="0" err="1">
                <a:solidFill>
                  <a:srgbClr val="000000"/>
                </a:solidFill>
                <a:latin typeface="Menlo" charset="0"/>
              </a:rPr>
              <a:t>sampleType:</a:t>
            </a:r>
            <a:r>
              <a:rPr lang="en-US" sz="2400" dirty="0" err="1">
                <a:solidFill>
                  <a:srgbClr val="539AA4"/>
                </a:solidFill>
                <a:latin typeface="Menlo" charset="0"/>
              </a:rPr>
              <a:t>workoutType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 ,</a:t>
            </a:r>
          </a:p>
          <a:p>
            <a:r>
              <a:rPr lang="en-US" sz="2400" dirty="0">
                <a:solidFill>
                  <a:srgbClr val="000000"/>
                </a:solidFill>
                <a:latin typeface="Menlo" charset="0"/>
              </a:rPr>
              <a:t>    </a:t>
            </a:r>
            <a:r>
              <a:rPr lang="en-US" sz="2400" b="1" dirty="0">
                <a:solidFill>
                  <a:srgbClr val="000000"/>
                </a:solidFill>
                <a:latin typeface="Menlo" charset="0"/>
              </a:rPr>
              <a:t>predicate: </a:t>
            </a:r>
            <a:r>
              <a:rPr lang="en-US" sz="2400" b="1" dirty="0" err="1">
                <a:solidFill>
                  <a:srgbClr val="539AA4"/>
                </a:solidFill>
                <a:latin typeface="Menlo" charset="0"/>
              </a:rPr>
              <a:t>runPredicate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,</a:t>
            </a:r>
          </a:p>
          <a:p>
            <a:r>
              <a:rPr lang="en-US" sz="2400" dirty="0">
                <a:solidFill>
                  <a:srgbClr val="000000"/>
                </a:solidFill>
                <a:latin typeface="Menlo" charset="0"/>
              </a:rPr>
              <a:t>    limit: </a:t>
            </a:r>
            <a:r>
              <a:rPr lang="en-US" sz="2400" dirty="0">
                <a:solidFill>
                  <a:srgbClr val="0435FF"/>
                </a:solidFill>
                <a:latin typeface="Menlo" charset="0"/>
              </a:rPr>
              <a:t>100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,</a:t>
            </a:r>
          </a:p>
          <a:p>
            <a:r>
              <a:rPr lang="en-US" sz="2400" dirty="0">
                <a:solidFill>
                  <a:srgbClr val="000000"/>
                </a:solidFill>
                <a:latin typeface="Menlo" charset="0"/>
              </a:rPr>
              <a:t>    </a:t>
            </a:r>
            <a:r>
              <a:rPr lang="en-US" sz="2400" dirty="0" err="1">
                <a:solidFill>
                  <a:srgbClr val="000000"/>
                </a:solidFill>
                <a:latin typeface="Menlo" charset="0"/>
              </a:rPr>
              <a:t>sortDescriptors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: </a:t>
            </a:r>
            <a:r>
              <a:rPr lang="en-US" sz="2400" dirty="0">
                <a:solidFill>
                  <a:srgbClr val="C42275"/>
                </a:solidFill>
                <a:latin typeface="Menlo" charset="0"/>
              </a:rPr>
              <a:t>nil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)</a:t>
            </a:r>
          </a:p>
          <a:p>
            <a:r>
              <a:rPr lang="en-US" sz="2400" dirty="0">
                <a:solidFill>
                  <a:srgbClr val="000000"/>
                </a:solidFill>
                <a:latin typeface="Menlo" charset="0"/>
              </a:rPr>
              <a:t>    { (</a:t>
            </a:r>
            <a:r>
              <a:rPr lang="en-US" sz="2400" dirty="0" err="1">
                <a:solidFill>
                  <a:srgbClr val="000000"/>
                </a:solidFill>
                <a:latin typeface="Menlo" charset="0"/>
              </a:rPr>
              <a:t>sampleQuery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, </a:t>
            </a:r>
            <a:r>
              <a:rPr lang="en-US" sz="2400" b="1" dirty="0">
                <a:solidFill>
                  <a:srgbClr val="000000"/>
                </a:solidFill>
                <a:latin typeface="Menlo" charset="0"/>
              </a:rPr>
              <a:t>samples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, error) </a:t>
            </a:r>
            <a:r>
              <a:rPr lang="en-US" sz="2400" dirty="0">
                <a:solidFill>
                  <a:srgbClr val="C42275"/>
                </a:solidFill>
                <a:latin typeface="Menlo" charset="0"/>
              </a:rPr>
              <a:t>in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sz="2400" dirty="0">
                <a:solidFill>
                  <a:srgbClr val="3E1E81"/>
                </a:solidFill>
                <a:latin typeface="Menlo" charset="0"/>
              </a:rPr>
              <a:t>print</a:t>
            </a:r>
            <a:r>
              <a:rPr lang="en-US" sz="2400" dirty="0" smtClean="0">
                <a:solidFill>
                  <a:srgbClr val="000000"/>
                </a:solidFill>
                <a:latin typeface="Menlo" charset="0"/>
              </a:rPr>
              <a:t>(</a:t>
            </a:r>
            <a:r>
              <a:rPr lang="en-US" sz="2400" dirty="0" smtClean="0">
                <a:solidFill>
                  <a:srgbClr val="C81B13"/>
                </a:solidFill>
                <a:latin typeface="Menlo" charset="0"/>
              </a:rPr>
              <a:t>”check error"</a:t>
            </a:r>
            <a:r>
              <a:rPr lang="en-US" sz="2400" dirty="0" smtClean="0">
                <a:solidFill>
                  <a:srgbClr val="000000"/>
                </a:solidFill>
                <a:latin typeface="Menlo" charset="0"/>
              </a:rPr>
              <a:t>)}</a:t>
            </a:r>
            <a:endParaRPr lang="en-US" sz="2400" dirty="0">
              <a:solidFill>
                <a:srgbClr val="000000"/>
              </a:solidFill>
              <a:effectLst/>
              <a:latin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6879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4B9EF-6F76-0343-9449-ADE52C3087AA}" type="slidenum">
              <a:rPr lang="en-US" smtClean="0"/>
              <a:t>21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12192000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3600" dirty="0" smtClean="0">
              <a:solidFill>
                <a:srgbClr val="000000"/>
              </a:solidFill>
              <a:latin typeface="Menlo" charset="0"/>
            </a:endParaRPr>
          </a:p>
          <a:p>
            <a:r>
              <a:rPr lang="en-US" sz="3600" b="1" dirty="0" smtClean="0">
                <a:solidFill>
                  <a:srgbClr val="1E9421"/>
                </a:solidFill>
                <a:latin typeface="Menlo" charset="0"/>
              </a:rPr>
              <a:t>// </a:t>
            </a:r>
            <a:r>
              <a:rPr lang="en-US" sz="3600" b="1" dirty="0" err="1" smtClean="0">
                <a:solidFill>
                  <a:srgbClr val="1E9421"/>
                </a:solidFill>
                <a:latin typeface="Menlo" charset="0"/>
              </a:rPr>
              <a:t>HKStatisticsCollectionQuery</a:t>
            </a:r>
            <a:endParaRPr lang="en-US" sz="3600" b="1" dirty="0">
              <a:solidFill>
                <a:srgbClr val="1E9421"/>
              </a:solidFill>
              <a:latin typeface="Menlo" charset="0"/>
            </a:endParaRPr>
          </a:p>
          <a:p>
            <a:endParaRPr lang="en-US" sz="2400" dirty="0">
              <a:solidFill>
                <a:srgbClr val="000000"/>
              </a:solidFill>
              <a:latin typeface="Menlo" charset="0"/>
            </a:endParaRPr>
          </a:p>
          <a:p>
            <a:r>
              <a:rPr lang="en-US" sz="2400" dirty="0" err="1">
                <a:solidFill>
                  <a:srgbClr val="C42275"/>
                </a:solidFill>
                <a:latin typeface="Menlo" charset="0"/>
              </a:rPr>
              <a:t>var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Menlo" charset="0"/>
              </a:rPr>
              <a:t>dateComponents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 = </a:t>
            </a:r>
            <a:r>
              <a:rPr lang="en-US" sz="2400" dirty="0" err="1">
                <a:solidFill>
                  <a:srgbClr val="703DAA"/>
                </a:solidFill>
                <a:latin typeface="Menlo" charset="0"/>
              </a:rPr>
              <a:t>DateComponents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()</a:t>
            </a:r>
          </a:p>
          <a:p>
            <a:r>
              <a:rPr lang="en-US" sz="2400" dirty="0" err="1">
                <a:solidFill>
                  <a:srgbClr val="539AA4"/>
                </a:solidFill>
                <a:latin typeface="Menlo" charset="0"/>
              </a:rPr>
              <a:t>dateComponents</a:t>
            </a:r>
            <a:r>
              <a:rPr lang="en-US" sz="2400" dirty="0" err="1">
                <a:solidFill>
                  <a:srgbClr val="000000"/>
                </a:solidFill>
                <a:latin typeface="Menlo" charset="0"/>
              </a:rPr>
              <a:t>.</a:t>
            </a:r>
            <a:r>
              <a:rPr lang="en-US" sz="2400" dirty="0" err="1">
                <a:solidFill>
                  <a:srgbClr val="703DAA"/>
                </a:solidFill>
                <a:latin typeface="Menlo" charset="0"/>
              </a:rPr>
              <a:t>day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 = </a:t>
            </a:r>
            <a:r>
              <a:rPr lang="en-US" sz="2400" dirty="0">
                <a:solidFill>
                  <a:srgbClr val="0435FF"/>
                </a:solidFill>
                <a:latin typeface="Menlo" charset="0"/>
              </a:rPr>
              <a:t>1</a:t>
            </a:r>
            <a:endParaRPr lang="en-US" sz="2400" dirty="0">
              <a:solidFill>
                <a:srgbClr val="539AA4"/>
              </a:solidFill>
              <a:latin typeface="Menlo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Menlo" charset="0"/>
              </a:rPr>
              <a:t/>
            </a:r>
            <a:br>
              <a:rPr lang="en-US" sz="2400" dirty="0">
                <a:solidFill>
                  <a:srgbClr val="000000"/>
                </a:solidFill>
                <a:latin typeface="Menlo" charset="0"/>
              </a:rPr>
            </a:br>
            <a:endParaRPr lang="en-US" sz="2400" dirty="0">
              <a:solidFill>
                <a:srgbClr val="000000"/>
              </a:solidFill>
              <a:latin typeface="Menlo" charset="0"/>
            </a:endParaRPr>
          </a:p>
          <a:p>
            <a:r>
              <a:rPr lang="en-US" sz="2400" dirty="0">
                <a:solidFill>
                  <a:srgbClr val="C42275"/>
                </a:solidFill>
                <a:latin typeface="Menlo" charset="0"/>
              </a:rPr>
              <a:t>let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Menlo" charset="0"/>
              </a:rPr>
              <a:t>statisticsCollectionQuery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 = </a:t>
            </a:r>
            <a:r>
              <a:rPr lang="en-US" sz="2400" dirty="0" err="1">
                <a:solidFill>
                  <a:srgbClr val="6122AE"/>
                </a:solidFill>
                <a:latin typeface="Menlo" charset="0"/>
              </a:rPr>
              <a:t>HKStatisticsCollectionQuery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(</a:t>
            </a:r>
          </a:p>
          <a:p>
            <a:r>
              <a:rPr lang="en-US" sz="2400" dirty="0">
                <a:solidFill>
                  <a:srgbClr val="000000"/>
                </a:solidFill>
                <a:latin typeface="Menlo" charset="0"/>
              </a:rPr>
              <a:t>    </a:t>
            </a:r>
            <a:r>
              <a:rPr lang="en-US" sz="2400" dirty="0" err="1">
                <a:solidFill>
                  <a:srgbClr val="000000"/>
                </a:solidFill>
                <a:latin typeface="Menlo" charset="0"/>
              </a:rPr>
              <a:t>quantityType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: </a:t>
            </a:r>
            <a:r>
              <a:rPr lang="en-US" sz="2400" b="1" dirty="0" err="1">
                <a:solidFill>
                  <a:srgbClr val="539AA4"/>
                </a:solidFill>
                <a:latin typeface="Menlo" charset="0"/>
              </a:rPr>
              <a:t>stepsType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,</a:t>
            </a:r>
          </a:p>
          <a:p>
            <a:r>
              <a:rPr lang="en-US" sz="2400" dirty="0">
                <a:solidFill>
                  <a:srgbClr val="000000"/>
                </a:solidFill>
                <a:latin typeface="Menlo" charset="0"/>
              </a:rPr>
              <a:t>    </a:t>
            </a:r>
            <a:r>
              <a:rPr lang="en-US" sz="2400" dirty="0" err="1">
                <a:solidFill>
                  <a:srgbClr val="000000"/>
                </a:solidFill>
                <a:latin typeface="Menlo" charset="0"/>
              </a:rPr>
              <a:t>quantitySamplePredicate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: </a:t>
            </a:r>
            <a:r>
              <a:rPr lang="en-US" sz="2400" dirty="0">
                <a:solidFill>
                  <a:srgbClr val="C42275"/>
                </a:solidFill>
                <a:latin typeface="Menlo" charset="0"/>
              </a:rPr>
              <a:t>nil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,</a:t>
            </a:r>
          </a:p>
          <a:p>
            <a:r>
              <a:rPr lang="en-US" sz="2400" dirty="0">
                <a:solidFill>
                  <a:srgbClr val="000000"/>
                </a:solidFill>
                <a:latin typeface="Menlo" charset="0"/>
              </a:rPr>
              <a:t>    options: </a:t>
            </a:r>
            <a:r>
              <a:rPr lang="en-US" sz="2400" dirty="0" err="1">
                <a:solidFill>
                  <a:srgbClr val="703DAA"/>
                </a:solidFill>
                <a:latin typeface="Menlo" charset="0"/>
              </a:rPr>
              <a:t>HKStatisticsOptions</a:t>
            </a:r>
            <a:r>
              <a:rPr lang="en-US" sz="2400" dirty="0" err="1">
                <a:solidFill>
                  <a:srgbClr val="000000"/>
                </a:solidFill>
                <a:latin typeface="Menlo" charset="0"/>
              </a:rPr>
              <a:t>.</a:t>
            </a:r>
            <a:r>
              <a:rPr lang="en-US" sz="2400" b="1" dirty="0" err="1">
                <a:solidFill>
                  <a:srgbClr val="703DAA"/>
                </a:solidFill>
                <a:latin typeface="Menlo" charset="0"/>
              </a:rPr>
              <a:t>cumulativeSum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,</a:t>
            </a:r>
            <a:endParaRPr lang="en-US" sz="2400" dirty="0">
              <a:solidFill>
                <a:srgbClr val="703DAA"/>
              </a:solidFill>
              <a:latin typeface="Menlo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Menlo" charset="0"/>
              </a:rPr>
              <a:t>    </a:t>
            </a:r>
            <a:r>
              <a:rPr lang="en-US" sz="2400" dirty="0" err="1">
                <a:solidFill>
                  <a:srgbClr val="000000"/>
                </a:solidFill>
                <a:latin typeface="Menlo" charset="0"/>
              </a:rPr>
              <a:t>anchorDate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: </a:t>
            </a:r>
            <a:r>
              <a:rPr lang="en-US" sz="2400" dirty="0" err="1">
                <a:solidFill>
                  <a:srgbClr val="539AA4"/>
                </a:solidFill>
                <a:latin typeface="Menlo" charset="0"/>
              </a:rPr>
              <a:t>startDate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,</a:t>
            </a:r>
          </a:p>
          <a:p>
            <a:r>
              <a:rPr lang="en-US" sz="2400" dirty="0">
                <a:solidFill>
                  <a:srgbClr val="000000"/>
                </a:solidFill>
                <a:latin typeface="Menlo" charset="0"/>
              </a:rPr>
              <a:t>    </a:t>
            </a:r>
            <a:r>
              <a:rPr lang="en-US" sz="2400" dirty="0" err="1">
                <a:solidFill>
                  <a:srgbClr val="000000"/>
                </a:solidFill>
                <a:latin typeface="Menlo" charset="0"/>
              </a:rPr>
              <a:t>intervalComponents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: </a:t>
            </a:r>
            <a:r>
              <a:rPr lang="en-US" sz="2400" dirty="0" err="1">
                <a:solidFill>
                  <a:srgbClr val="539AA4"/>
                </a:solidFill>
                <a:latin typeface="Menlo" charset="0"/>
              </a:rPr>
              <a:t>dateComponents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)</a:t>
            </a:r>
          </a:p>
          <a:p>
            <a:r>
              <a:rPr lang="en-US" sz="2400" dirty="0">
                <a:solidFill>
                  <a:srgbClr val="000000"/>
                </a:solidFill>
                <a:latin typeface="Menlo" charset="0"/>
              </a:rPr>
              <a:t/>
            </a:r>
            <a:br>
              <a:rPr lang="en-US" sz="2400" dirty="0">
                <a:solidFill>
                  <a:srgbClr val="000000"/>
                </a:solidFill>
                <a:latin typeface="Menlo" charset="0"/>
              </a:rPr>
            </a:br>
            <a:endParaRPr lang="en-US" sz="2400" dirty="0">
              <a:solidFill>
                <a:srgbClr val="000000"/>
              </a:solidFill>
              <a:effectLst/>
              <a:latin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9981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35395" y="0"/>
            <a:ext cx="13627395" cy="715438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70455" y="439553"/>
            <a:ext cx="4644656" cy="1325563"/>
          </a:xfrm>
        </p:spPr>
        <p:txBody>
          <a:bodyPr/>
          <a:lstStyle/>
          <a:p>
            <a:pPr algn="r"/>
            <a:r>
              <a:rPr lang="en-US" b="1" dirty="0" smtClean="0"/>
              <a:t>Missing In </a:t>
            </a:r>
            <a:r>
              <a:rPr lang="en-US" b="1" dirty="0" err="1" smtClean="0"/>
              <a:t>HealthKit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432158" y="1401522"/>
            <a:ext cx="4759842" cy="4351338"/>
          </a:xfrm>
          <a:noFill/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dirty="0" err="1" smtClean="0"/>
              <a:t>HKQuantity</a:t>
            </a:r>
            <a:r>
              <a:rPr lang="en-US" dirty="0" smtClean="0"/>
              <a:t> math</a:t>
            </a:r>
          </a:p>
          <a:p>
            <a:pPr>
              <a:lnSpc>
                <a:spcPct val="200000"/>
              </a:lnSpc>
            </a:pPr>
            <a:r>
              <a:rPr lang="en-US" dirty="0" smtClean="0"/>
              <a:t>Data export</a:t>
            </a:r>
          </a:p>
          <a:p>
            <a:pPr>
              <a:lnSpc>
                <a:spcPct val="200000"/>
              </a:lnSpc>
            </a:pPr>
            <a:r>
              <a:rPr lang="en-US" dirty="0" smtClean="0"/>
              <a:t>Interop with health systems</a:t>
            </a:r>
          </a:p>
          <a:p>
            <a:pPr>
              <a:lnSpc>
                <a:spcPct val="200000"/>
              </a:lnSpc>
            </a:pPr>
            <a:r>
              <a:rPr lang="en-US" dirty="0" smtClean="0"/>
              <a:t>More </a:t>
            </a:r>
            <a:r>
              <a:rPr lang="en-US" dirty="0" err="1" smtClean="0"/>
              <a:t>HKDocumentSample</a:t>
            </a:r>
            <a:r>
              <a:rPr lang="en-US" dirty="0" smtClean="0"/>
              <a:t>(s</a:t>
            </a:r>
            <a:r>
              <a:rPr lang="en-US" dirty="0" smtClean="0"/>
              <a:t>)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4B9EF-6F76-0343-9449-ADE52C3087A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969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 smtClean="0"/>
              <a:t>II. Build </a:t>
            </a:r>
            <a:r>
              <a:rPr lang="en-US" b="1" dirty="0" err="1" smtClean="0"/>
              <a:t>AsthmaBuddy</a:t>
            </a:r>
            <a:endParaRPr lang="en-US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https</a:t>
            </a:r>
            <a:r>
              <a:rPr lang="en-US" dirty="0"/>
              <a:t>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Iiiggs</a:t>
            </a:r>
            <a:r>
              <a:rPr lang="en-US" dirty="0"/>
              <a:t>/</a:t>
            </a:r>
            <a:r>
              <a:rPr lang="en-US" dirty="0" err="1"/>
              <a:t>AsthmaBuddy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5506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Roadmap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1" y="1825625"/>
            <a:ext cx="5870944" cy="4351338"/>
          </a:xfrm>
        </p:spPr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Ask for permissions to access </a:t>
            </a:r>
            <a:r>
              <a:rPr lang="en-US" b="1" dirty="0" smtClean="0"/>
              <a:t>characteristics </a:t>
            </a:r>
            <a:r>
              <a:rPr lang="en-US" dirty="0" smtClean="0"/>
              <a:t>+ </a:t>
            </a:r>
            <a:r>
              <a:rPr lang="en-US" b="1" dirty="0" smtClean="0"/>
              <a:t>inhaler usage </a:t>
            </a:r>
            <a:r>
              <a:rPr lang="en-US" dirty="0" smtClean="0"/>
              <a:t>and to write inhaler usage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Read user characteristics: </a:t>
            </a:r>
            <a:r>
              <a:rPr lang="en-US" b="1" dirty="0" smtClean="0"/>
              <a:t>gender </a:t>
            </a:r>
            <a:r>
              <a:rPr lang="en-US" dirty="0" smtClean="0"/>
              <a:t>and </a:t>
            </a:r>
            <a:r>
              <a:rPr lang="en-US" b="1" dirty="0" err="1" smtClean="0"/>
              <a:t>dob</a:t>
            </a:r>
            <a:endParaRPr lang="en-US" b="1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Share inhaler usage sample into </a:t>
            </a:r>
            <a:r>
              <a:rPr lang="en-US" dirty="0" err="1" smtClean="0"/>
              <a:t>HealthKit</a:t>
            </a:r>
            <a:endParaRPr lang="en-US" dirty="0" smtClean="0"/>
          </a:p>
          <a:p>
            <a:pPr lvl="1"/>
            <a:r>
              <a:rPr lang="en-US" dirty="0" smtClean="0"/>
              <a:t>Including location metadata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Read inhaler usage</a:t>
            </a:r>
          </a:p>
          <a:p>
            <a:pPr lvl="1"/>
            <a:r>
              <a:rPr lang="en-US" dirty="0" smtClean="0"/>
              <a:t>Visualize on line chart</a:t>
            </a:r>
          </a:p>
          <a:p>
            <a:pPr lvl="1"/>
            <a:r>
              <a:rPr lang="en-US" dirty="0" smtClean="0"/>
              <a:t>Plot on map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4B9EF-6F76-0343-9449-ADE52C3087AA}" type="slidenum">
              <a:rPr lang="en-US" smtClean="0"/>
              <a:t>24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496" t="-237" r="9706" b="237"/>
          <a:stretch/>
        </p:blipFill>
        <p:spPr>
          <a:xfrm>
            <a:off x="6814670" y="-74428"/>
            <a:ext cx="5386190" cy="6932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884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Project </a:t>
            </a:r>
            <a:r>
              <a:rPr lang="en-US" b="1" dirty="0" err="1" smtClean="0"/>
              <a:t>Config</a:t>
            </a:r>
            <a:r>
              <a:rPr lang="en-US" b="1" dirty="0" smtClean="0"/>
              <a:t> and Navigation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391940" cy="4351338"/>
          </a:xfrm>
        </p:spPr>
        <p:txBody>
          <a:bodyPr/>
          <a:lstStyle/>
          <a:p>
            <a:r>
              <a:rPr lang="en-US" dirty="0" smtClean="0"/>
              <a:t>Link </a:t>
            </a:r>
            <a:r>
              <a:rPr lang="en-US" dirty="0" err="1" smtClean="0"/>
              <a:t>HealthKit</a:t>
            </a:r>
            <a:r>
              <a:rPr lang="en-US" dirty="0" smtClean="0"/>
              <a:t>/</a:t>
            </a:r>
            <a:r>
              <a:rPr lang="en-US" dirty="0" err="1" smtClean="0"/>
              <a:t>MapKit</a:t>
            </a:r>
            <a:r>
              <a:rPr lang="en-US" dirty="0" smtClean="0"/>
              <a:t>/</a:t>
            </a:r>
            <a:r>
              <a:rPr lang="en-US" dirty="0" err="1" smtClean="0"/>
              <a:t>ResearchKit</a:t>
            </a:r>
            <a:endParaRPr lang="en-US" dirty="0" smtClean="0"/>
          </a:p>
          <a:p>
            <a:r>
              <a:rPr lang="en-US" dirty="0" err="1" smtClean="0"/>
              <a:t>HealthKit</a:t>
            </a:r>
            <a:r>
              <a:rPr lang="en-US" dirty="0"/>
              <a:t> </a:t>
            </a:r>
            <a:r>
              <a:rPr lang="en-US" dirty="0" smtClean="0"/>
              <a:t>in Target’s Capabilities</a:t>
            </a:r>
          </a:p>
          <a:p>
            <a:r>
              <a:rPr lang="en-US" dirty="0" err="1" smtClean="0"/>
              <a:t>Info.plist</a:t>
            </a:r>
            <a:r>
              <a:rPr lang="en-US" dirty="0" smtClean="0"/>
              <a:t> Usage Descriptions </a:t>
            </a:r>
          </a:p>
          <a:p>
            <a:pPr lvl="1"/>
            <a:r>
              <a:rPr lang="en-US" dirty="0" err="1" smtClean="0"/>
              <a:t>HealthKit</a:t>
            </a:r>
            <a:r>
              <a:rPr lang="en-US" dirty="0" smtClean="0"/>
              <a:t> Share</a:t>
            </a:r>
          </a:p>
          <a:p>
            <a:pPr lvl="1"/>
            <a:r>
              <a:rPr lang="en-US" dirty="0" err="1" smtClean="0"/>
              <a:t>HealthKit</a:t>
            </a:r>
            <a:r>
              <a:rPr lang="en-US" dirty="0" smtClean="0"/>
              <a:t> Update </a:t>
            </a:r>
          </a:p>
          <a:p>
            <a:pPr lvl="1"/>
            <a:r>
              <a:rPr lang="en-US" dirty="0" smtClean="0"/>
              <a:t>Location Services - When </a:t>
            </a:r>
            <a:r>
              <a:rPr lang="en-US" dirty="0"/>
              <a:t>I</a:t>
            </a:r>
            <a:r>
              <a:rPr lang="en-US" dirty="0" smtClean="0"/>
              <a:t>n Use</a:t>
            </a:r>
          </a:p>
          <a:p>
            <a:r>
              <a:rPr lang="en-US" dirty="0" smtClean="0"/>
              <a:t>Basic Navigation Using Two Embedded View Controllers</a:t>
            </a:r>
          </a:p>
          <a:p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4B9EF-6F76-0343-9449-ADE52C3087AA}" type="slidenum">
              <a:rPr lang="en-US" smtClean="0"/>
              <a:t>25</a:t>
            </a:fld>
            <a:endParaRPr lang="en-US"/>
          </a:p>
        </p:txBody>
      </p:sp>
      <p:pic>
        <p:nvPicPr>
          <p:cNvPr id="6" name="Content Placeholder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1662" y="-366622"/>
            <a:ext cx="4981076" cy="807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1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4B9EF-6F76-0343-9449-ADE52C3087AA}" type="slidenum">
              <a:rPr lang="en-US" smtClean="0"/>
              <a:t>26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3600" dirty="0" smtClean="0">
              <a:solidFill>
                <a:srgbClr val="1E9421"/>
              </a:solidFill>
              <a:latin typeface="Menlo" charset="0"/>
            </a:endParaRPr>
          </a:p>
          <a:p>
            <a:r>
              <a:rPr lang="en-US" sz="3600" b="1" dirty="0" smtClean="0">
                <a:solidFill>
                  <a:srgbClr val="1E9421"/>
                </a:solidFill>
                <a:latin typeface="Menlo" charset="0"/>
              </a:rPr>
              <a:t>// </a:t>
            </a:r>
            <a:r>
              <a:rPr lang="en-US" sz="3600" b="1" dirty="0">
                <a:solidFill>
                  <a:srgbClr val="1E9421"/>
                </a:solidFill>
                <a:latin typeface="Menlo" charset="0"/>
              </a:rPr>
              <a:t>Wrap </a:t>
            </a:r>
            <a:r>
              <a:rPr lang="en-US" sz="3600" b="1" dirty="0" smtClean="0">
                <a:solidFill>
                  <a:srgbClr val="1E9421"/>
                </a:solidFill>
                <a:latin typeface="Menlo" charset="0"/>
              </a:rPr>
              <a:t>Health Store </a:t>
            </a:r>
            <a:r>
              <a:rPr lang="en-US" sz="3600" b="1" dirty="0">
                <a:solidFill>
                  <a:srgbClr val="1E9421"/>
                </a:solidFill>
                <a:latin typeface="Menlo" charset="0"/>
              </a:rPr>
              <a:t>in </a:t>
            </a:r>
            <a:r>
              <a:rPr lang="en-US" sz="3600" b="1" dirty="0" err="1">
                <a:solidFill>
                  <a:srgbClr val="1E9421"/>
                </a:solidFill>
                <a:latin typeface="Menlo" charset="0"/>
              </a:rPr>
              <a:t>HealthKitAdapter</a:t>
            </a:r>
            <a:endParaRPr lang="en-US" sz="3600" b="1" dirty="0">
              <a:solidFill>
                <a:srgbClr val="1E9421"/>
              </a:solidFill>
              <a:latin typeface="Menl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enlo" charset="0"/>
              </a:rPr>
              <a:t>    </a:t>
            </a:r>
          </a:p>
          <a:p>
            <a:endParaRPr lang="en-US" sz="2400" dirty="0" smtClean="0">
              <a:solidFill>
                <a:srgbClr val="C42275"/>
              </a:solidFill>
              <a:latin typeface="Menlo" charset="0"/>
            </a:endParaRPr>
          </a:p>
          <a:p>
            <a:r>
              <a:rPr lang="en-US" sz="2400" dirty="0" smtClean="0">
                <a:solidFill>
                  <a:srgbClr val="C42275"/>
                </a:solidFill>
                <a:latin typeface="Menlo" charset="0"/>
              </a:rPr>
              <a:t>	class</a:t>
            </a:r>
            <a:r>
              <a:rPr lang="en-US" sz="2400" dirty="0" smtClean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Menlo" charset="0"/>
              </a:rPr>
              <a:t>HealthKitAdapter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: </a:t>
            </a:r>
            <a:r>
              <a:rPr lang="en-US" sz="2400" dirty="0" err="1">
                <a:solidFill>
                  <a:srgbClr val="6122AE"/>
                </a:solidFill>
                <a:latin typeface="Menlo" charset="0"/>
              </a:rPr>
              <a:t>NSObject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 {</a:t>
            </a:r>
          </a:p>
          <a:p>
            <a:endParaRPr lang="en-US" sz="2400" dirty="0">
              <a:solidFill>
                <a:srgbClr val="000000"/>
              </a:solidFill>
              <a:latin typeface="Menlo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Menlo" charset="0"/>
              </a:rPr>
              <a:t>    </a:t>
            </a:r>
            <a:r>
              <a:rPr lang="en-US" sz="2400" dirty="0" smtClean="0">
                <a:solidFill>
                  <a:srgbClr val="000000"/>
                </a:solidFill>
                <a:latin typeface="Menlo" charset="0"/>
              </a:rPr>
              <a:t>		</a:t>
            </a:r>
            <a:r>
              <a:rPr lang="en-US" sz="2400" dirty="0" smtClean="0">
                <a:solidFill>
                  <a:srgbClr val="C42275"/>
                </a:solidFill>
                <a:latin typeface="Menlo" charset="0"/>
              </a:rPr>
              <a:t>static</a:t>
            </a:r>
            <a:r>
              <a:rPr lang="en-US" sz="2400" dirty="0" smtClean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sz="2400" dirty="0">
                <a:solidFill>
                  <a:srgbClr val="C42275"/>
                </a:solidFill>
                <a:latin typeface="Menlo" charset="0"/>
              </a:rPr>
              <a:t>let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Menlo" charset="0"/>
              </a:rPr>
              <a:t>sharedInstance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 = </a:t>
            </a:r>
            <a:r>
              <a:rPr lang="en-US" sz="2400" dirty="0" err="1">
                <a:solidFill>
                  <a:srgbClr val="3C828B"/>
                </a:solidFill>
                <a:latin typeface="Menlo" charset="0"/>
              </a:rPr>
              <a:t>HealthKitAdapter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()</a:t>
            </a:r>
          </a:p>
          <a:p>
            <a:r>
              <a:rPr lang="en-US" sz="2400" dirty="0">
                <a:solidFill>
                  <a:srgbClr val="000000"/>
                </a:solidFill>
                <a:latin typeface="Menlo" charset="0"/>
              </a:rPr>
              <a:t>    </a:t>
            </a:r>
          </a:p>
          <a:p>
            <a:r>
              <a:rPr lang="en-US" sz="2400" dirty="0">
                <a:solidFill>
                  <a:srgbClr val="000000"/>
                </a:solidFill>
                <a:latin typeface="Menlo" charset="0"/>
              </a:rPr>
              <a:t>    </a:t>
            </a:r>
            <a:r>
              <a:rPr lang="en-US" sz="2400" dirty="0" smtClean="0">
                <a:solidFill>
                  <a:srgbClr val="000000"/>
                </a:solidFill>
                <a:latin typeface="Menlo" charset="0"/>
              </a:rPr>
              <a:t>		</a:t>
            </a:r>
            <a:r>
              <a:rPr lang="en-US" sz="2400" dirty="0" smtClean="0">
                <a:solidFill>
                  <a:srgbClr val="C42275"/>
                </a:solidFill>
                <a:latin typeface="Menlo" charset="0"/>
              </a:rPr>
              <a:t>private</a:t>
            </a:r>
            <a:r>
              <a:rPr lang="en-US" sz="2400" dirty="0" smtClean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sz="2400" dirty="0">
                <a:solidFill>
                  <a:srgbClr val="C42275"/>
                </a:solidFill>
                <a:latin typeface="Menlo" charset="0"/>
              </a:rPr>
              <a:t>let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Menlo" charset="0"/>
              </a:rPr>
              <a:t>healthKitStore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 = </a:t>
            </a:r>
            <a:r>
              <a:rPr lang="en-US" sz="2400" dirty="0" err="1">
                <a:solidFill>
                  <a:srgbClr val="6122AE"/>
                </a:solidFill>
                <a:latin typeface="Menlo" charset="0"/>
              </a:rPr>
              <a:t>HKHealthStore</a:t>
            </a:r>
            <a:r>
              <a:rPr lang="en-US" sz="2400" dirty="0" smtClean="0">
                <a:solidFill>
                  <a:srgbClr val="000000"/>
                </a:solidFill>
                <a:latin typeface="Menlo" charset="0"/>
              </a:rPr>
              <a:t>()</a:t>
            </a:r>
          </a:p>
          <a:p>
            <a:endParaRPr lang="en-US" sz="2400" dirty="0" smtClean="0">
              <a:solidFill>
                <a:srgbClr val="000000"/>
              </a:solidFill>
              <a:effectLst/>
              <a:latin typeface="Menlo" charset="0"/>
            </a:endParaRPr>
          </a:p>
          <a:p>
            <a:r>
              <a:rPr lang="en-US" sz="2400" dirty="0" smtClean="0">
                <a:solidFill>
                  <a:srgbClr val="000000"/>
                </a:solidFill>
                <a:latin typeface="Menlo" charset="0"/>
              </a:rPr>
              <a:t>	}</a:t>
            </a:r>
            <a:endParaRPr lang="en-US" sz="2400" dirty="0">
              <a:solidFill>
                <a:srgbClr val="000000"/>
              </a:solidFill>
              <a:effectLst/>
              <a:latin typeface="Menlo" charset="0"/>
            </a:endParaRPr>
          </a:p>
          <a:p>
            <a:endParaRPr lang="en-US" dirty="0">
              <a:solidFill>
                <a:srgbClr val="000000"/>
              </a:solidFill>
              <a:effectLst/>
              <a:latin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8255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4B9EF-6F76-0343-9449-ADE52C3087AA}" type="slidenum">
              <a:rPr lang="en-US" smtClean="0"/>
              <a:t>27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0" y="0"/>
            <a:ext cx="12192000" cy="67403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3600" dirty="0" smtClean="0">
              <a:solidFill>
                <a:srgbClr val="1E9421"/>
              </a:solidFill>
              <a:latin typeface="Menlo" charset="0"/>
            </a:endParaRPr>
          </a:p>
          <a:p>
            <a:r>
              <a:rPr lang="en-US" sz="3600" b="1" dirty="0" smtClean="0">
                <a:solidFill>
                  <a:srgbClr val="1E9421"/>
                </a:solidFill>
                <a:latin typeface="Menlo" charset="0"/>
              </a:rPr>
              <a:t>// I</a:t>
            </a:r>
            <a:r>
              <a:rPr lang="en-US" sz="3600" b="1" dirty="0">
                <a:solidFill>
                  <a:srgbClr val="1E9421"/>
                </a:solidFill>
                <a:latin typeface="Menlo" charset="0"/>
              </a:rPr>
              <a:t>. Authorization</a:t>
            </a:r>
          </a:p>
          <a:p>
            <a:r>
              <a:rPr lang="en-US" sz="2400" dirty="0">
                <a:solidFill>
                  <a:srgbClr val="000000"/>
                </a:solidFill>
                <a:latin typeface="Menlo" charset="0"/>
              </a:rPr>
              <a:t>        </a:t>
            </a:r>
          </a:p>
          <a:p>
            <a:r>
              <a:rPr lang="en-US" sz="2400" dirty="0" smtClean="0">
                <a:solidFill>
                  <a:srgbClr val="C42275"/>
                </a:solidFill>
                <a:latin typeface="Menlo" charset="0"/>
              </a:rPr>
              <a:t>let</a:t>
            </a:r>
            <a:r>
              <a:rPr lang="en-US" sz="2400" dirty="0" smtClean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Menlo" charset="0"/>
              </a:rPr>
              <a:t>typesToShare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 : </a:t>
            </a:r>
            <a:r>
              <a:rPr lang="en-US" sz="2400" dirty="0">
                <a:solidFill>
                  <a:srgbClr val="703DAA"/>
                </a:solidFill>
                <a:latin typeface="Menlo" charset="0"/>
              </a:rPr>
              <a:t>Set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 = [</a:t>
            </a:r>
            <a:r>
              <a:rPr lang="en-US" sz="2400" dirty="0" err="1">
                <a:solidFill>
                  <a:srgbClr val="539AA4"/>
                </a:solidFill>
                <a:latin typeface="Menlo" charset="0"/>
              </a:rPr>
              <a:t>inhalerUsageQuantitityType</a:t>
            </a:r>
            <a:r>
              <a:rPr lang="en-US" sz="2400" dirty="0" smtClean="0">
                <a:solidFill>
                  <a:srgbClr val="000000"/>
                </a:solidFill>
                <a:latin typeface="Menlo" charset="0"/>
              </a:rPr>
              <a:t>]</a:t>
            </a:r>
          </a:p>
          <a:p>
            <a:endParaRPr lang="en-US" sz="2400" dirty="0">
              <a:solidFill>
                <a:srgbClr val="000000"/>
              </a:solidFill>
              <a:latin typeface="Menlo" charset="0"/>
            </a:endParaRPr>
          </a:p>
          <a:p>
            <a:r>
              <a:rPr lang="en-US" sz="2400" dirty="0" smtClean="0">
                <a:solidFill>
                  <a:srgbClr val="C42275"/>
                </a:solidFill>
                <a:latin typeface="Menlo" charset="0"/>
              </a:rPr>
              <a:t>let</a:t>
            </a:r>
            <a:r>
              <a:rPr lang="en-US" sz="2400" dirty="0" smtClean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Menlo" charset="0"/>
              </a:rPr>
              <a:t>typesToRead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 : </a:t>
            </a:r>
            <a:r>
              <a:rPr lang="en-US" sz="2400" dirty="0">
                <a:solidFill>
                  <a:srgbClr val="703DAA"/>
                </a:solidFill>
                <a:latin typeface="Menlo" charset="0"/>
              </a:rPr>
              <a:t>Set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 = [</a:t>
            </a:r>
            <a:r>
              <a:rPr lang="en-US" sz="2400" dirty="0" err="1">
                <a:solidFill>
                  <a:srgbClr val="539AA4"/>
                </a:solidFill>
                <a:latin typeface="Menlo" charset="0"/>
              </a:rPr>
              <a:t>inhalerUsageQuantitityType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, </a:t>
            </a:r>
            <a:endParaRPr lang="en-US" sz="2400" dirty="0" smtClean="0">
              <a:solidFill>
                <a:srgbClr val="000000"/>
              </a:solidFill>
              <a:latin typeface="Menlo" charset="0"/>
            </a:endParaRPr>
          </a:p>
          <a:p>
            <a:r>
              <a:rPr lang="en-US" sz="2400" dirty="0" smtClean="0">
                <a:solidFill>
                  <a:srgbClr val="539AA4"/>
                </a:solidFill>
                <a:latin typeface="Menlo" charset="0"/>
              </a:rPr>
              <a:t>	</a:t>
            </a:r>
            <a:r>
              <a:rPr lang="en-US" sz="2400" dirty="0" err="1" smtClean="0">
                <a:solidFill>
                  <a:srgbClr val="539AA4"/>
                </a:solidFill>
                <a:latin typeface="Menlo" charset="0"/>
              </a:rPr>
              <a:t>dobCharacteristicType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, </a:t>
            </a:r>
            <a:endParaRPr lang="en-US" sz="2400" dirty="0" smtClean="0">
              <a:solidFill>
                <a:srgbClr val="000000"/>
              </a:solidFill>
              <a:latin typeface="Menlo" charset="0"/>
            </a:endParaRPr>
          </a:p>
          <a:p>
            <a:r>
              <a:rPr lang="en-US" sz="2400" dirty="0" smtClean="0">
                <a:solidFill>
                  <a:srgbClr val="539AA4"/>
                </a:solidFill>
                <a:latin typeface="Menlo" charset="0"/>
              </a:rPr>
              <a:t>	</a:t>
            </a:r>
            <a:r>
              <a:rPr lang="en-US" sz="2400" dirty="0" err="1" smtClean="0">
                <a:solidFill>
                  <a:srgbClr val="539AA4"/>
                </a:solidFill>
                <a:latin typeface="Menlo" charset="0"/>
              </a:rPr>
              <a:t>genderCharacteristicType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]</a:t>
            </a:r>
            <a:endParaRPr lang="en-US" sz="2400" dirty="0">
              <a:solidFill>
                <a:srgbClr val="539AA4"/>
              </a:solidFill>
              <a:latin typeface="Menlo" charset="0"/>
            </a:endParaRPr>
          </a:p>
          <a:p>
            <a:endParaRPr lang="en-US" sz="2400" dirty="0">
              <a:solidFill>
                <a:srgbClr val="000000"/>
              </a:solidFill>
              <a:latin typeface="Menlo" charset="0"/>
            </a:endParaRPr>
          </a:p>
          <a:p>
            <a:r>
              <a:rPr lang="en-US" sz="2400" dirty="0" smtClean="0">
                <a:solidFill>
                  <a:srgbClr val="C42275"/>
                </a:solidFill>
                <a:latin typeface="Menlo" charset="0"/>
              </a:rPr>
              <a:t>if</a:t>
            </a:r>
            <a:r>
              <a:rPr lang="en-US" sz="2400" dirty="0" smtClean="0">
                <a:solidFill>
                  <a:srgbClr val="000000"/>
                </a:solidFill>
                <a:latin typeface="Menlo" charset="0"/>
              </a:rPr>
              <a:t>(</a:t>
            </a:r>
            <a:r>
              <a:rPr lang="en-US" sz="2400" dirty="0" err="1" smtClean="0">
                <a:solidFill>
                  <a:srgbClr val="6122AE"/>
                </a:solidFill>
                <a:latin typeface="Menlo" charset="0"/>
              </a:rPr>
              <a:t>HKHealthStore</a:t>
            </a:r>
            <a:r>
              <a:rPr lang="en-US" sz="2400" dirty="0" err="1" smtClean="0">
                <a:solidFill>
                  <a:srgbClr val="000000"/>
                </a:solidFill>
                <a:latin typeface="Menlo" charset="0"/>
              </a:rPr>
              <a:t>.</a:t>
            </a:r>
            <a:r>
              <a:rPr lang="en-US" sz="2400" dirty="0" err="1" smtClean="0">
                <a:solidFill>
                  <a:srgbClr val="3E1E81"/>
                </a:solidFill>
                <a:latin typeface="Menlo" charset="0"/>
              </a:rPr>
              <a:t>isHealthDataAvailable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()){</a:t>
            </a:r>
            <a:endParaRPr lang="en-US" sz="2400" dirty="0">
              <a:solidFill>
                <a:srgbClr val="3E1E81"/>
              </a:solidFill>
              <a:latin typeface="Menlo" charset="0"/>
            </a:endParaRPr>
          </a:p>
          <a:p>
            <a:r>
              <a:rPr lang="en-US" sz="2400" dirty="0" smtClean="0">
                <a:solidFill>
                  <a:srgbClr val="C42275"/>
                </a:solidFill>
                <a:latin typeface="Menlo" charset="0"/>
              </a:rPr>
              <a:t>	</a:t>
            </a:r>
            <a:r>
              <a:rPr lang="en-US" sz="2400" dirty="0" err="1" smtClean="0">
                <a:solidFill>
                  <a:srgbClr val="C42275"/>
                </a:solidFill>
                <a:latin typeface="Menlo" charset="0"/>
              </a:rPr>
              <a:t>self</a:t>
            </a:r>
            <a:r>
              <a:rPr lang="en-US" sz="2400" dirty="0" err="1" smtClean="0">
                <a:solidFill>
                  <a:srgbClr val="000000"/>
                </a:solidFill>
                <a:latin typeface="Menlo" charset="0"/>
              </a:rPr>
              <a:t>.</a:t>
            </a:r>
            <a:r>
              <a:rPr lang="en-US" sz="2400" dirty="0" err="1" smtClean="0">
                <a:solidFill>
                  <a:srgbClr val="539AA4"/>
                </a:solidFill>
                <a:latin typeface="Menlo" charset="0"/>
              </a:rPr>
              <a:t>healthKitStore</a:t>
            </a:r>
            <a:r>
              <a:rPr lang="en-US" sz="2400" dirty="0" err="1" smtClean="0">
                <a:solidFill>
                  <a:srgbClr val="000000"/>
                </a:solidFill>
                <a:latin typeface="Menlo" charset="0"/>
              </a:rPr>
              <a:t>.</a:t>
            </a:r>
            <a:r>
              <a:rPr lang="en-US" sz="2400" dirty="0" err="1" smtClean="0">
                <a:solidFill>
                  <a:srgbClr val="3E1E81"/>
                </a:solidFill>
                <a:latin typeface="Menlo" charset="0"/>
              </a:rPr>
              <a:t>requestAuthorization</a:t>
            </a:r>
            <a:r>
              <a:rPr lang="en-US" sz="2400" dirty="0" smtClean="0">
                <a:solidFill>
                  <a:srgbClr val="000000"/>
                </a:solidFill>
                <a:latin typeface="Menlo" charset="0"/>
              </a:rPr>
              <a:t>(</a:t>
            </a:r>
          </a:p>
          <a:p>
            <a:r>
              <a:rPr lang="en-US" sz="2400" dirty="0">
                <a:solidFill>
                  <a:srgbClr val="000000"/>
                </a:solidFill>
                <a:latin typeface="Menlo" charset="0"/>
              </a:rPr>
              <a:t>	</a:t>
            </a:r>
            <a:r>
              <a:rPr lang="en-US" sz="2400" dirty="0" smtClean="0">
                <a:solidFill>
                  <a:srgbClr val="000000"/>
                </a:solidFill>
                <a:latin typeface="Menlo" charset="0"/>
              </a:rPr>
              <a:t>	</a:t>
            </a:r>
            <a:r>
              <a:rPr lang="en-US" sz="2400" dirty="0" err="1" smtClean="0">
                <a:solidFill>
                  <a:srgbClr val="000000"/>
                </a:solidFill>
                <a:latin typeface="Menlo" charset="0"/>
              </a:rPr>
              <a:t>toShare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: </a:t>
            </a:r>
            <a:r>
              <a:rPr lang="en-US" sz="2400" dirty="0" err="1">
                <a:solidFill>
                  <a:srgbClr val="000000"/>
                </a:solidFill>
                <a:latin typeface="Menlo" charset="0"/>
              </a:rPr>
              <a:t>typesToShare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, </a:t>
            </a:r>
            <a:endParaRPr lang="en-US" sz="2400" dirty="0" smtClean="0">
              <a:solidFill>
                <a:srgbClr val="000000"/>
              </a:solidFill>
              <a:latin typeface="Menlo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Menlo" charset="0"/>
              </a:rPr>
              <a:t>	</a:t>
            </a:r>
            <a:r>
              <a:rPr lang="en-US" sz="2400" dirty="0" smtClean="0">
                <a:solidFill>
                  <a:srgbClr val="000000"/>
                </a:solidFill>
                <a:latin typeface="Menlo" charset="0"/>
              </a:rPr>
              <a:t>	read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: </a:t>
            </a:r>
            <a:r>
              <a:rPr lang="en-US" sz="2400" dirty="0" err="1">
                <a:solidFill>
                  <a:srgbClr val="000000"/>
                </a:solidFill>
                <a:latin typeface="Menlo" charset="0"/>
              </a:rPr>
              <a:t>typesToRead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) </a:t>
            </a:r>
            <a:endParaRPr lang="en-US" sz="2400" dirty="0" smtClean="0">
              <a:solidFill>
                <a:srgbClr val="000000"/>
              </a:solidFill>
              <a:latin typeface="Menlo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Menlo" charset="0"/>
              </a:rPr>
              <a:t>	</a:t>
            </a:r>
            <a:r>
              <a:rPr lang="en-US" sz="2400" dirty="0" smtClean="0">
                <a:solidFill>
                  <a:srgbClr val="000000"/>
                </a:solidFill>
                <a:latin typeface="Menlo" charset="0"/>
              </a:rPr>
              <a:t>	{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success, error </a:t>
            </a:r>
            <a:r>
              <a:rPr lang="en-US" sz="2400" dirty="0">
                <a:solidFill>
                  <a:srgbClr val="C42275"/>
                </a:solidFill>
                <a:latin typeface="Menlo" charset="0"/>
              </a:rPr>
              <a:t>in</a:t>
            </a:r>
            <a:endParaRPr lang="en-US" sz="2400" dirty="0">
              <a:solidFill>
                <a:srgbClr val="000000"/>
              </a:solidFill>
              <a:latin typeface="Menlo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Menlo" charset="0"/>
              </a:rPr>
              <a:t>              </a:t>
            </a:r>
            <a:r>
              <a:rPr lang="en-US" sz="2400" dirty="0" smtClean="0">
                <a:solidFill>
                  <a:srgbClr val="000000"/>
                </a:solidFill>
                <a:latin typeface="Menlo" charset="0"/>
              </a:rPr>
              <a:t>	</a:t>
            </a:r>
            <a:r>
              <a:rPr lang="en-US" sz="2400" dirty="0" smtClean="0">
                <a:solidFill>
                  <a:srgbClr val="3E1E81"/>
                </a:solidFill>
                <a:latin typeface="Menlo" charset="0"/>
              </a:rPr>
              <a:t>print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(</a:t>
            </a:r>
            <a:r>
              <a:rPr lang="en-US" sz="2400" dirty="0">
                <a:solidFill>
                  <a:srgbClr val="C81B13"/>
                </a:solidFill>
                <a:latin typeface="Menlo" charset="0"/>
              </a:rPr>
              <a:t>"check success"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)</a:t>
            </a:r>
          </a:p>
          <a:p>
            <a:r>
              <a:rPr lang="en-US" sz="2400" dirty="0">
                <a:solidFill>
                  <a:srgbClr val="000000"/>
                </a:solidFill>
                <a:latin typeface="Menlo" charset="0"/>
              </a:rPr>
              <a:t>          </a:t>
            </a:r>
            <a:r>
              <a:rPr lang="en-US" sz="2400" dirty="0" smtClean="0">
                <a:solidFill>
                  <a:srgbClr val="000000"/>
                </a:solidFill>
                <a:latin typeface="Menlo" charset="0"/>
              </a:rPr>
              <a:t>}</a:t>
            </a:r>
            <a:endParaRPr lang="en-US" sz="2400" dirty="0">
              <a:solidFill>
                <a:srgbClr val="000000"/>
              </a:solidFill>
              <a:latin typeface="Menlo" charset="0"/>
            </a:endParaRPr>
          </a:p>
          <a:p>
            <a:r>
              <a:rPr lang="en-US" sz="2400" dirty="0" smtClean="0">
                <a:solidFill>
                  <a:srgbClr val="000000"/>
                </a:solidFill>
                <a:latin typeface="Menlo" charset="0"/>
              </a:rPr>
              <a:t>}</a:t>
            </a:r>
            <a:endParaRPr lang="en-US" sz="2400" dirty="0">
              <a:solidFill>
                <a:srgbClr val="000000"/>
              </a:solidFill>
              <a:effectLst/>
              <a:latin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8574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4B9EF-6F76-0343-9449-ADE52C3087AA}" type="slidenum">
              <a:rPr lang="en-US" smtClean="0"/>
              <a:t>28</a:t>
            </a:fld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9776" y="-180754"/>
            <a:ext cx="4450824" cy="7517219"/>
          </a:xfrm>
        </p:spPr>
      </p:pic>
    </p:spTree>
    <p:extLst>
      <p:ext uri="{BB962C8B-B14F-4D97-AF65-F5344CB8AC3E}">
        <p14:creationId xmlns:p14="http://schemas.microsoft.com/office/powerpoint/2010/main" val="596638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4B9EF-6F76-0343-9449-ADE52C3087AA}" type="slidenum">
              <a:rPr lang="en-US" smtClean="0"/>
              <a:t>29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12192000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3600" dirty="0" smtClean="0">
              <a:solidFill>
                <a:srgbClr val="1E9421"/>
              </a:solidFill>
              <a:latin typeface="Menlo" charset="0"/>
            </a:endParaRPr>
          </a:p>
          <a:p>
            <a:r>
              <a:rPr lang="en-US" sz="3600" b="1" dirty="0" smtClean="0">
                <a:solidFill>
                  <a:srgbClr val="1E9421"/>
                </a:solidFill>
                <a:latin typeface="Menlo" charset="0"/>
              </a:rPr>
              <a:t>// II</a:t>
            </a:r>
            <a:r>
              <a:rPr lang="en-US" sz="3600" b="1" dirty="0">
                <a:solidFill>
                  <a:srgbClr val="1E9421"/>
                </a:solidFill>
                <a:latin typeface="Menlo" charset="0"/>
              </a:rPr>
              <a:t>. Get </a:t>
            </a:r>
            <a:r>
              <a:rPr lang="en-US" sz="3600" b="1" dirty="0" smtClean="0">
                <a:solidFill>
                  <a:srgbClr val="1E9421"/>
                </a:solidFill>
                <a:latin typeface="Menlo" charset="0"/>
              </a:rPr>
              <a:t>Characteristics</a:t>
            </a:r>
          </a:p>
          <a:p>
            <a:endParaRPr lang="en-US" sz="2400" dirty="0">
              <a:solidFill>
                <a:srgbClr val="1E9421"/>
              </a:solidFill>
              <a:latin typeface="Menlo" charset="0"/>
            </a:endParaRPr>
          </a:p>
          <a:p>
            <a:r>
              <a:rPr lang="en-US" sz="2400" dirty="0" smtClean="0">
                <a:solidFill>
                  <a:srgbClr val="C42275"/>
                </a:solidFill>
                <a:latin typeface="Menlo" charset="0"/>
              </a:rPr>
              <a:t>do</a:t>
            </a:r>
            <a:r>
              <a:rPr lang="en-US" sz="2400" dirty="0" smtClean="0">
                <a:solidFill>
                  <a:srgbClr val="000000"/>
                </a:solidFill>
                <a:latin typeface="Menlo" charset="0"/>
              </a:rPr>
              <a:t> {</a:t>
            </a:r>
          </a:p>
          <a:p>
            <a:endParaRPr lang="en-US" sz="2400" dirty="0">
              <a:solidFill>
                <a:srgbClr val="000000"/>
              </a:solidFill>
              <a:latin typeface="Menlo" charset="0"/>
            </a:endParaRPr>
          </a:p>
          <a:p>
            <a:r>
              <a:rPr lang="en-US" sz="2400" dirty="0" smtClean="0">
                <a:solidFill>
                  <a:srgbClr val="000000"/>
                </a:solidFill>
                <a:latin typeface="Menlo" charset="0"/>
              </a:rPr>
              <a:t>	</a:t>
            </a:r>
            <a:r>
              <a:rPr lang="en-US" sz="2400" dirty="0" smtClean="0">
                <a:solidFill>
                  <a:srgbClr val="C42275"/>
                </a:solidFill>
                <a:latin typeface="Menlo" charset="0"/>
              </a:rPr>
              <a:t>let</a:t>
            </a:r>
            <a:r>
              <a:rPr lang="en-US" sz="2400" dirty="0" smtClean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Menlo" charset="0"/>
              </a:rPr>
              <a:t>dob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 = </a:t>
            </a:r>
            <a:r>
              <a:rPr lang="en-US" sz="2400" dirty="0">
                <a:solidFill>
                  <a:srgbClr val="C42275"/>
                </a:solidFill>
                <a:latin typeface="Menlo" charset="0"/>
              </a:rPr>
              <a:t>try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sz="2400" dirty="0" err="1">
                <a:solidFill>
                  <a:srgbClr val="539AA4"/>
                </a:solidFill>
                <a:latin typeface="Menlo" charset="0"/>
              </a:rPr>
              <a:t>healthKitStore</a:t>
            </a:r>
            <a:r>
              <a:rPr lang="en-US" sz="2400" dirty="0" err="1">
                <a:solidFill>
                  <a:srgbClr val="000000"/>
                </a:solidFill>
                <a:latin typeface="Menlo" charset="0"/>
              </a:rPr>
              <a:t>.</a:t>
            </a:r>
            <a:r>
              <a:rPr lang="en-US" sz="2400" dirty="0" err="1">
                <a:solidFill>
                  <a:srgbClr val="3E1E81"/>
                </a:solidFill>
                <a:latin typeface="Menlo" charset="0"/>
              </a:rPr>
              <a:t>dateOfBirthComponents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().</a:t>
            </a:r>
            <a:r>
              <a:rPr lang="en-US" sz="2400" dirty="0">
                <a:solidFill>
                  <a:srgbClr val="703DAA"/>
                </a:solidFill>
                <a:latin typeface="Menlo" charset="0"/>
              </a:rPr>
              <a:t>date</a:t>
            </a:r>
            <a:r>
              <a:rPr lang="en-US" sz="2400" dirty="0" smtClean="0">
                <a:solidFill>
                  <a:srgbClr val="000000"/>
                </a:solidFill>
                <a:latin typeface="Menlo" charset="0"/>
              </a:rPr>
              <a:t>!</a:t>
            </a:r>
          </a:p>
          <a:p>
            <a:endParaRPr lang="en-US" sz="2400" dirty="0" smtClean="0">
              <a:solidFill>
                <a:srgbClr val="000000"/>
              </a:solidFill>
              <a:latin typeface="Menlo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Menlo" charset="0"/>
              </a:rPr>
              <a:t>	</a:t>
            </a:r>
            <a:r>
              <a:rPr lang="en-US" sz="2400" dirty="0" smtClean="0">
                <a:solidFill>
                  <a:srgbClr val="C42275"/>
                </a:solidFill>
                <a:latin typeface="Menlo" charset="0"/>
              </a:rPr>
              <a:t>let</a:t>
            </a:r>
            <a:r>
              <a:rPr lang="en-US" sz="2400" dirty="0" smtClean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gender = </a:t>
            </a:r>
            <a:r>
              <a:rPr lang="en-US" sz="2400" dirty="0">
                <a:solidFill>
                  <a:srgbClr val="C42275"/>
                </a:solidFill>
                <a:latin typeface="Menlo" charset="0"/>
              </a:rPr>
              <a:t>try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sz="2400" dirty="0" err="1">
                <a:solidFill>
                  <a:srgbClr val="539AA4"/>
                </a:solidFill>
                <a:latin typeface="Menlo" charset="0"/>
              </a:rPr>
              <a:t>healthKitStore</a:t>
            </a:r>
            <a:r>
              <a:rPr lang="en-US" sz="2400" dirty="0" err="1">
                <a:solidFill>
                  <a:srgbClr val="000000"/>
                </a:solidFill>
                <a:latin typeface="Menlo" charset="0"/>
              </a:rPr>
              <a:t>.</a:t>
            </a:r>
            <a:r>
              <a:rPr lang="en-US" sz="2400" dirty="0" err="1">
                <a:solidFill>
                  <a:srgbClr val="3E1E81"/>
                </a:solidFill>
                <a:latin typeface="Menlo" charset="0"/>
              </a:rPr>
              <a:t>biologicalSex</a:t>
            </a:r>
            <a:r>
              <a:rPr lang="en-US" sz="2400" dirty="0" smtClean="0">
                <a:solidFill>
                  <a:srgbClr val="000000"/>
                </a:solidFill>
                <a:latin typeface="Menlo" charset="0"/>
              </a:rPr>
              <a:t>()</a:t>
            </a:r>
          </a:p>
          <a:p>
            <a:endParaRPr lang="en-US" sz="2400" dirty="0">
              <a:solidFill>
                <a:srgbClr val="000000"/>
              </a:solidFill>
              <a:latin typeface="Menlo" charset="0"/>
            </a:endParaRPr>
          </a:p>
          <a:p>
            <a:r>
              <a:rPr lang="en-US" sz="2400" dirty="0" smtClean="0">
                <a:solidFill>
                  <a:srgbClr val="000000"/>
                </a:solidFill>
                <a:latin typeface="Menlo" charset="0"/>
              </a:rPr>
              <a:t>	completion(</a:t>
            </a:r>
            <a:r>
              <a:rPr lang="en-US" sz="2400" dirty="0" err="1" smtClean="0">
                <a:solidFill>
                  <a:srgbClr val="000000"/>
                </a:solidFill>
                <a:latin typeface="Menlo" charset="0"/>
              </a:rPr>
              <a:t>dob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, </a:t>
            </a:r>
            <a:r>
              <a:rPr lang="en-US" sz="2400" dirty="0" err="1">
                <a:solidFill>
                  <a:srgbClr val="000000"/>
                </a:solidFill>
                <a:latin typeface="Menlo" charset="0"/>
              </a:rPr>
              <a:t>gender.</a:t>
            </a:r>
            <a:r>
              <a:rPr lang="en-US" sz="2400" dirty="0" err="1">
                <a:solidFill>
                  <a:srgbClr val="703DAA"/>
                </a:solidFill>
                <a:latin typeface="Menlo" charset="0"/>
              </a:rPr>
              <a:t>biologicalSex</a:t>
            </a:r>
            <a:r>
              <a:rPr lang="en-US" sz="2400" dirty="0" smtClean="0">
                <a:solidFill>
                  <a:srgbClr val="000000"/>
                </a:solidFill>
                <a:latin typeface="Menlo" charset="0"/>
              </a:rPr>
              <a:t>)</a:t>
            </a:r>
          </a:p>
          <a:p>
            <a:endParaRPr lang="en-US" sz="2400" dirty="0">
              <a:solidFill>
                <a:srgbClr val="000000"/>
              </a:solidFill>
              <a:latin typeface="Menlo" charset="0"/>
            </a:endParaRPr>
          </a:p>
          <a:p>
            <a:r>
              <a:rPr lang="en-US" sz="2400" dirty="0" smtClean="0">
                <a:solidFill>
                  <a:srgbClr val="000000"/>
                </a:solidFill>
                <a:latin typeface="Menlo" charset="0"/>
              </a:rPr>
              <a:t>} </a:t>
            </a:r>
            <a:r>
              <a:rPr lang="en-US" sz="2400" dirty="0">
                <a:solidFill>
                  <a:srgbClr val="C42275"/>
                </a:solidFill>
                <a:latin typeface="Menlo" charset="0"/>
              </a:rPr>
              <a:t>catch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  {</a:t>
            </a:r>
          </a:p>
          <a:p>
            <a:r>
              <a:rPr lang="en-US" sz="2400" dirty="0" smtClean="0">
                <a:solidFill>
                  <a:srgbClr val="3E1E81"/>
                </a:solidFill>
                <a:latin typeface="Menlo" charset="0"/>
              </a:rPr>
              <a:t>	print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(</a:t>
            </a:r>
            <a:r>
              <a:rPr lang="en-US" sz="2400" dirty="0">
                <a:solidFill>
                  <a:srgbClr val="C81B13"/>
                </a:solidFill>
                <a:latin typeface="Menlo" charset="0"/>
              </a:rPr>
              <a:t>"Error"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)</a:t>
            </a:r>
          </a:p>
          <a:p>
            <a:r>
              <a:rPr lang="en-US" sz="2400" dirty="0" smtClean="0">
                <a:solidFill>
                  <a:srgbClr val="000000"/>
                </a:solidFill>
                <a:latin typeface="Menlo" charset="0"/>
              </a:rPr>
              <a:t>}</a:t>
            </a:r>
            <a:endParaRPr lang="en-US" sz="2400" dirty="0">
              <a:solidFill>
                <a:srgbClr val="000000"/>
              </a:solidFill>
              <a:effectLst/>
              <a:latin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8378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4B9EF-6F76-0343-9449-ADE52C3087AA}" type="slidenum">
              <a:rPr lang="en-US" smtClean="0"/>
              <a:t>3</a:t>
            </a:fld>
            <a:endParaRPr 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93532" y="0"/>
            <a:ext cx="13716000" cy="6858000"/>
          </a:xfrm>
        </p:spPr>
      </p:pic>
    </p:spTree>
    <p:extLst>
      <p:ext uri="{BB962C8B-B14F-4D97-AF65-F5344CB8AC3E}">
        <p14:creationId xmlns:p14="http://schemas.microsoft.com/office/powerpoint/2010/main" val="842830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0636" y="-203649"/>
            <a:ext cx="4439964" cy="7498878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4B9EF-6F76-0343-9449-ADE52C3087AA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436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4B9EF-6F76-0343-9449-ADE52C3087AA}" type="slidenum">
              <a:rPr lang="en-US" smtClean="0"/>
              <a:t>31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s-IS" sz="3600" dirty="0" smtClean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is-IS" sz="3600" dirty="0">
                <a:solidFill>
                  <a:srgbClr val="000000"/>
                </a:solidFill>
                <a:latin typeface="Menlo" charset="0"/>
              </a:rPr>
              <a:t>         </a:t>
            </a:r>
          </a:p>
          <a:p>
            <a:r>
              <a:rPr lang="is-IS" sz="3600" b="1" dirty="0" smtClean="0">
                <a:solidFill>
                  <a:srgbClr val="1E9421"/>
                </a:solidFill>
                <a:latin typeface="Menlo" charset="0"/>
              </a:rPr>
              <a:t>// III</a:t>
            </a:r>
            <a:r>
              <a:rPr lang="is-IS" sz="3600" b="1" dirty="0">
                <a:solidFill>
                  <a:srgbClr val="1E9421"/>
                </a:solidFill>
                <a:latin typeface="Menlo" charset="0"/>
              </a:rPr>
              <a:t>. Save samples</a:t>
            </a:r>
          </a:p>
          <a:p>
            <a:endParaRPr lang="is-IS" sz="2400" dirty="0">
              <a:solidFill>
                <a:srgbClr val="000000"/>
              </a:solidFill>
              <a:latin typeface="Menlo" charset="0"/>
            </a:endParaRPr>
          </a:p>
          <a:p>
            <a:r>
              <a:rPr lang="is-IS" sz="2400" dirty="0" smtClean="0">
                <a:solidFill>
                  <a:srgbClr val="C42275"/>
                </a:solidFill>
                <a:latin typeface="Menlo" charset="0"/>
              </a:rPr>
              <a:t>let</a:t>
            </a:r>
            <a:r>
              <a:rPr lang="is-IS" sz="2400" dirty="0" smtClean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is-IS" sz="2400" dirty="0">
                <a:solidFill>
                  <a:srgbClr val="000000"/>
                </a:solidFill>
                <a:latin typeface="Menlo" charset="0"/>
              </a:rPr>
              <a:t>sample = </a:t>
            </a:r>
            <a:r>
              <a:rPr lang="is-IS" sz="2400" dirty="0">
                <a:solidFill>
                  <a:srgbClr val="6122AE"/>
                </a:solidFill>
                <a:latin typeface="Menlo" charset="0"/>
              </a:rPr>
              <a:t>HKQuantitySample</a:t>
            </a:r>
            <a:r>
              <a:rPr lang="is-IS" sz="2400" dirty="0">
                <a:solidFill>
                  <a:srgbClr val="000000"/>
                </a:solidFill>
                <a:latin typeface="Menlo" charset="0"/>
              </a:rPr>
              <a:t>(</a:t>
            </a:r>
          </a:p>
          <a:p>
            <a:r>
              <a:rPr lang="is-IS" sz="2400" dirty="0">
                <a:solidFill>
                  <a:srgbClr val="000000"/>
                </a:solidFill>
                <a:latin typeface="Menlo" charset="0"/>
              </a:rPr>
              <a:t>                type: </a:t>
            </a:r>
            <a:r>
              <a:rPr lang="is-IS" sz="2400" dirty="0">
                <a:solidFill>
                  <a:srgbClr val="539AA4"/>
                </a:solidFill>
                <a:latin typeface="Menlo" charset="0"/>
              </a:rPr>
              <a:t>inhalerUsageQuantitityType</a:t>
            </a:r>
            <a:r>
              <a:rPr lang="is-IS" sz="2400" dirty="0">
                <a:solidFill>
                  <a:srgbClr val="000000"/>
                </a:solidFill>
                <a:latin typeface="Menlo" charset="0"/>
              </a:rPr>
              <a:t>,</a:t>
            </a:r>
            <a:endParaRPr lang="is-IS" sz="2400" dirty="0">
              <a:solidFill>
                <a:srgbClr val="539AA4"/>
              </a:solidFill>
              <a:latin typeface="Menlo" charset="0"/>
            </a:endParaRPr>
          </a:p>
          <a:p>
            <a:r>
              <a:rPr lang="is-IS" sz="2400" dirty="0">
                <a:solidFill>
                  <a:srgbClr val="000000"/>
                </a:solidFill>
                <a:latin typeface="Menlo" charset="0"/>
              </a:rPr>
              <a:t>                quantity: </a:t>
            </a:r>
            <a:r>
              <a:rPr lang="is-IS" sz="2400" dirty="0">
                <a:solidFill>
                  <a:srgbClr val="539AA4"/>
                </a:solidFill>
                <a:latin typeface="Menlo" charset="0"/>
              </a:rPr>
              <a:t>quantityOne</a:t>
            </a:r>
            <a:r>
              <a:rPr lang="is-IS" sz="2400" dirty="0">
                <a:solidFill>
                  <a:srgbClr val="000000"/>
                </a:solidFill>
                <a:latin typeface="Menlo" charset="0"/>
              </a:rPr>
              <a:t>,</a:t>
            </a:r>
          </a:p>
          <a:p>
            <a:r>
              <a:rPr lang="is-IS" sz="2400" dirty="0">
                <a:solidFill>
                  <a:srgbClr val="000000"/>
                </a:solidFill>
                <a:latin typeface="Menlo" charset="0"/>
              </a:rPr>
              <a:t>                start: date,</a:t>
            </a:r>
          </a:p>
          <a:p>
            <a:r>
              <a:rPr lang="is-IS" sz="2400" dirty="0">
                <a:solidFill>
                  <a:srgbClr val="000000"/>
                </a:solidFill>
                <a:latin typeface="Menlo" charset="0"/>
              </a:rPr>
              <a:t>                end: date</a:t>
            </a:r>
          </a:p>
          <a:p>
            <a:r>
              <a:rPr lang="is-IS" sz="2400" dirty="0">
                <a:solidFill>
                  <a:srgbClr val="000000"/>
                </a:solidFill>
                <a:latin typeface="Menlo" charset="0"/>
              </a:rPr>
              <a:t>            )</a:t>
            </a:r>
          </a:p>
          <a:p>
            <a:r>
              <a:rPr lang="is-IS" sz="2400" dirty="0">
                <a:solidFill>
                  <a:srgbClr val="000000"/>
                </a:solidFill>
                <a:latin typeface="Menlo" charset="0"/>
              </a:rPr>
              <a:t>            </a:t>
            </a:r>
          </a:p>
          <a:p>
            <a:r>
              <a:rPr lang="is-IS" sz="2400" dirty="0" smtClean="0">
                <a:solidFill>
                  <a:srgbClr val="539AA4"/>
                </a:solidFill>
                <a:latin typeface="Menlo" charset="0"/>
              </a:rPr>
              <a:t>healthKitStore</a:t>
            </a:r>
            <a:r>
              <a:rPr lang="is-IS" sz="2400" dirty="0" smtClean="0">
                <a:solidFill>
                  <a:srgbClr val="000000"/>
                </a:solidFill>
                <a:latin typeface="Menlo" charset="0"/>
              </a:rPr>
              <a:t>.</a:t>
            </a:r>
            <a:r>
              <a:rPr lang="is-IS" sz="2400" dirty="0" smtClean="0">
                <a:solidFill>
                  <a:srgbClr val="3E1E81"/>
                </a:solidFill>
                <a:latin typeface="Menlo" charset="0"/>
              </a:rPr>
              <a:t>save</a:t>
            </a:r>
            <a:r>
              <a:rPr lang="is-IS" sz="2400" dirty="0" smtClean="0">
                <a:solidFill>
                  <a:srgbClr val="000000"/>
                </a:solidFill>
                <a:latin typeface="Menlo" charset="0"/>
              </a:rPr>
              <a:t>(sample</a:t>
            </a:r>
            <a:r>
              <a:rPr lang="is-IS" sz="2400" dirty="0">
                <a:solidFill>
                  <a:srgbClr val="000000"/>
                </a:solidFill>
                <a:latin typeface="Menlo" charset="0"/>
              </a:rPr>
              <a:t>) { (success, error) </a:t>
            </a:r>
            <a:r>
              <a:rPr lang="is-IS" sz="2400" dirty="0">
                <a:solidFill>
                  <a:srgbClr val="C42275"/>
                </a:solidFill>
                <a:latin typeface="Menlo" charset="0"/>
              </a:rPr>
              <a:t>in</a:t>
            </a:r>
            <a:endParaRPr lang="is-IS" sz="2400" dirty="0">
              <a:solidFill>
                <a:srgbClr val="000000"/>
              </a:solidFill>
              <a:latin typeface="Menlo" charset="0"/>
            </a:endParaRPr>
          </a:p>
          <a:p>
            <a:r>
              <a:rPr lang="is-IS" sz="2400" dirty="0" smtClean="0">
                <a:solidFill>
                  <a:srgbClr val="3E1E81"/>
                </a:solidFill>
                <a:latin typeface="Menlo" charset="0"/>
              </a:rPr>
              <a:t>	print</a:t>
            </a:r>
            <a:r>
              <a:rPr lang="is-IS" sz="2400" dirty="0">
                <a:solidFill>
                  <a:srgbClr val="000000"/>
                </a:solidFill>
                <a:latin typeface="Menlo" charset="0"/>
              </a:rPr>
              <a:t>(</a:t>
            </a:r>
            <a:r>
              <a:rPr lang="is-IS" sz="2400" dirty="0">
                <a:solidFill>
                  <a:srgbClr val="C81B13"/>
                </a:solidFill>
                <a:latin typeface="Menlo" charset="0"/>
              </a:rPr>
              <a:t>"saved one use to health kit"</a:t>
            </a:r>
            <a:r>
              <a:rPr lang="is-IS" sz="2400" dirty="0">
                <a:solidFill>
                  <a:srgbClr val="000000"/>
                </a:solidFill>
                <a:latin typeface="Menlo" charset="0"/>
              </a:rPr>
              <a:t>)</a:t>
            </a:r>
            <a:endParaRPr lang="is-IS" sz="2400" dirty="0">
              <a:solidFill>
                <a:srgbClr val="C81B13"/>
              </a:solidFill>
              <a:latin typeface="Menlo" charset="0"/>
            </a:endParaRPr>
          </a:p>
          <a:p>
            <a:r>
              <a:rPr lang="is-IS" sz="2400" dirty="0" smtClean="0">
                <a:solidFill>
                  <a:srgbClr val="000000"/>
                </a:solidFill>
                <a:latin typeface="Menlo" charset="0"/>
              </a:rPr>
              <a:t>}</a:t>
            </a:r>
            <a:endParaRPr lang="is-IS" sz="2400" dirty="0">
              <a:solidFill>
                <a:srgbClr val="000000"/>
              </a:solidFill>
              <a:effectLst/>
              <a:latin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1847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2516" y="-203649"/>
            <a:ext cx="4458084" cy="7529482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4B9EF-6F76-0343-9449-ADE52C3087AA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74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4B9EF-6F76-0343-9449-ADE52C3087AA}" type="slidenum">
              <a:rPr lang="en-US" smtClean="0"/>
              <a:t>33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12192000" cy="62786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is-IS" sz="3600" b="1" dirty="0" smtClean="0">
              <a:solidFill>
                <a:srgbClr val="1E9421"/>
              </a:solidFill>
              <a:latin typeface="Menlo" charset="0"/>
            </a:endParaRPr>
          </a:p>
          <a:p>
            <a:r>
              <a:rPr lang="is-IS" sz="3600" b="1" dirty="0" smtClean="0">
                <a:solidFill>
                  <a:srgbClr val="1E9421"/>
                </a:solidFill>
                <a:latin typeface="Menlo" charset="0"/>
              </a:rPr>
              <a:t>// </a:t>
            </a:r>
            <a:r>
              <a:rPr lang="is-IS" sz="3600" b="1" dirty="0">
                <a:solidFill>
                  <a:srgbClr val="1E9421"/>
                </a:solidFill>
                <a:latin typeface="Menlo" charset="0"/>
              </a:rPr>
              <a:t>III. Save samples with location</a:t>
            </a:r>
          </a:p>
          <a:p>
            <a:r>
              <a:rPr lang="is-IS" dirty="0">
                <a:solidFill>
                  <a:srgbClr val="000000"/>
                </a:solidFill>
                <a:latin typeface="Menlo" charset="0"/>
              </a:rPr>
              <a:t>            </a:t>
            </a:r>
          </a:p>
          <a:p>
            <a:r>
              <a:rPr lang="is-IS" sz="2400" dirty="0" smtClean="0">
                <a:solidFill>
                  <a:srgbClr val="C42275"/>
                </a:solidFill>
                <a:latin typeface="Menlo" charset="0"/>
              </a:rPr>
              <a:t>let</a:t>
            </a:r>
            <a:r>
              <a:rPr lang="is-IS" sz="2400" dirty="0" smtClean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is-IS" sz="2400" dirty="0">
                <a:solidFill>
                  <a:srgbClr val="000000"/>
                </a:solidFill>
                <a:latin typeface="Menlo" charset="0"/>
              </a:rPr>
              <a:t>coordinateString = </a:t>
            </a:r>
            <a:r>
              <a:rPr lang="is-IS" sz="2400" dirty="0">
                <a:solidFill>
                  <a:srgbClr val="C81B13"/>
                </a:solidFill>
                <a:latin typeface="Menlo" charset="0"/>
              </a:rPr>
              <a:t>"</a:t>
            </a:r>
            <a:r>
              <a:rPr lang="is-IS" sz="2400" dirty="0">
                <a:solidFill>
                  <a:srgbClr val="000000"/>
                </a:solidFill>
                <a:latin typeface="Menlo" charset="0"/>
              </a:rPr>
              <a:t>\</a:t>
            </a:r>
            <a:r>
              <a:rPr lang="is-IS" sz="2400" dirty="0">
                <a:solidFill>
                  <a:srgbClr val="C81B13"/>
                </a:solidFill>
                <a:latin typeface="Menlo" charset="0"/>
              </a:rPr>
              <a:t>(</a:t>
            </a:r>
            <a:r>
              <a:rPr lang="is-IS" sz="2400" dirty="0">
                <a:solidFill>
                  <a:srgbClr val="000000"/>
                </a:solidFill>
                <a:latin typeface="Menlo" charset="0"/>
              </a:rPr>
              <a:t>lat</a:t>
            </a:r>
            <a:r>
              <a:rPr lang="is-IS" sz="2400" dirty="0">
                <a:solidFill>
                  <a:srgbClr val="C81B13"/>
                </a:solidFill>
                <a:latin typeface="Menlo" charset="0"/>
              </a:rPr>
              <a:t>),</a:t>
            </a:r>
            <a:r>
              <a:rPr lang="is-IS" sz="2400" dirty="0">
                <a:solidFill>
                  <a:srgbClr val="000000"/>
                </a:solidFill>
                <a:latin typeface="Menlo" charset="0"/>
              </a:rPr>
              <a:t>\</a:t>
            </a:r>
            <a:r>
              <a:rPr lang="is-IS" sz="2400" dirty="0">
                <a:solidFill>
                  <a:srgbClr val="C81B13"/>
                </a:solidFill>
                <a:latin typeface="Menlo" charset="0"/>
              </a:rPr>
              <a:t>(</a:t>
            </a:r>
            <a:r>
              <a:rPr lang="is-IS" sz="2400" dirty="0">
                <a:solidFill>
                  <a:srgbClr val="000000"/>
                </a:solidFill>
                <a:latin typeface="Menlo" charset="0"/>
              </a:rPr>
              <a:t>lon</a:t>
            </a:r>
            <a:r>
              <a:rPr lang="is-IS" sz="2400" dirty="0">
                <a:solidFill>
                  <a:srgbClr val="C81B13"/>
                </a:solidFill>
                <a:latin typeface="Menlo" charset="0"/>
              </a:rPr>
              <a:t>)"</a:t>
            </a:r>
            <a:endParaRPr lang="is-IS" sz="2400" dirty="0">
              <a:solidFill>
                <a:srgbClr val="000000"/>
              </a:solidFill>
              <a:latin typeface="Menlo" charset="0"/>
            </a:endParaRPr>
          </a:p>
          <a:p>
            <a:endParaRPr lang="is-IS" sz="2400" dirty="0">
              <a:solidFill>
                <a:srgbClr val="000000"/>
              </a:solidFill>
              <a:latin typeface="Menlo" charset="0"/>
            </a:endParaRPr>
          </a:p>
          <a:p>
            <a:r>
              <a:rPr lang="is-IS" sz="2400" dirty="0" smtClean="0">
                <a:solidFill>
                  <a:srgbClr val="C42275"/>
                </a:solidFill>
                <a:latin typeface="Menlo" charset="0"/>
              </a:rPr>
              <a:t>let</a:t>
            </a:r>
            <a:r>
              <a:rPr lang="is-IS" sz="2400" dirty="0" smtClean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is-IS" sz="2400" dirty="0">
                <a:solidFill>
                  <a:srgbClr val="000000"/>
                </a:solidFill>
                <a:latin typeface="Menlo" charset="0"/>
              </a:rPr>
              <a:t>sample = </a:t>
            </a:r>
            <a:r>
              <a:rPr lang="is-IS" sz="2400" dirty="0">
                <a:solidFill>
                  <a:srgbClr val="6122AE"/>
                </a:solidFill>
                <a:latin typeface="Menlo" charset="0"/>
              </a:rPr>
              <a:t>HKQuantitySample</a:t>
            </a:r>
            <a:r>
              <a:rPr lang="is-IS" sz="2400" dirty="0">
                <a:solidFill>
                  <a:srgbClr val="000000"/>
                </a:solidFill>
                <a:latin typeface="Menlo" charset="0"/>
              </a:rPr>
              <a:t>(</a:t>
            </a:r>
          </a:p>
          <a:p>
            <a:r>
              <a:rPr lang="is-IS" sz="2400" dirty="0" smtClean="0">
                <a:solidFill>
                  <a:srgbClr val="000000"/>
                </a:solidFill>
                <a:latin typeface="Menlo" charset="0"/>
              </a:rPr>
              <a:t>	type</a:t>
            </a:r>
            <a:r>
              <a:rPr lang="is-IS" sz="2400" dirty="0">
                <a:solidFill>
                  <a:srgbClr val="000000"/>
                </a:solidFill>
                <a:latin typeface="Menlo" charset="0"/>
              </a:rPr>
              <a:t>: </a:t>
            </a:r>
            <a:r>
              <a:rPr lang="is-IS" sz="2400" dirty="0">
                <a:solidFill>
                  <a:srgbClr val="539AA4"/>
                </a:solidFill>
                <a:latin typeface="Menlo" charset="0"/>
              </a:rPr>
              <a:t>inhalerUsageQuantitityType</a:t>
            </a:r>
            <a:r>
              <a:rPr lang="is-IS" sz="2400" dirty="0">
                <a:solidFill>
                  <a:srgbClr val="000000"/>
                </a:solidFill>
                <a:latin typeface="Menlo" charset="0"/>
              </a:rPr>
              <a:t>,</a:t>
            </a:r>
            <a:endParaRPr lang="is-IS" sz="2400" dirty="0">
              <a:solidFill>
                <a:srgbClr val="539AA4"/>
              </a:solidFill>
              <a:latin typeface="Menlo" charset="0"/>
            </a:endParaRPr>
          </a:p>
          <a:p>
            <a:r>
              <a:rPr lang="is-IS" sz="2400" dirty="0" smtClean="0">
                <a:solidFill>
                  <a:srgbClr val="000000"/>
                </a:solidFill>
                <a:latin typeface="Menlo" charset="0"/>
              </a:rPr>
              <a:t>	quantity</a:t>
            </a:r>
            <a:r>
              <a:rPr lang="is-IS" sz="2400" dirty="0">
                <a:solidFill>
                  <a:srgbClr val="000000"/>
                </a:solidFill>
                <a:latin typeface="Menlo" charset="0"/>
              </a:rPr>
              <a:t>: </a:t>
            </a:r>
            <a:r>
              <a:rPr lang="is-IS" sz="2400" dirty="0">
                <a:solidFill>
                  <a:srgbClr val="539AA4"/>
                </a:solidFill>
                <a:latin typeface="Menlo" charset="0"/>
              </a:rPr>
              <a:t>quantityOne</a:t>
            </a:r>
            <a:r>
              <a:rPr lang="is-IS" sz="2400" dirty="0">
                <a:solidFill>
                  <a:srgbClr val="000000"/>
                </a:solidFill>
                <a:latin typeface="Menlo" charset="0"/>
              </a:rPr>
              <a:t>,</a:t>
            </a:r>
          </a:p>
          <a:p>
            <a:r>
              <a:rPr lang="is-IS" sz="2400" dirty="0" smtClean="0">
                <a:solidFill>
                  <a:srgbClr val="000000"/>
                </a:solidFill>
                <a:latin typeface="Menlo" charset="0"/>
              </a:rPr>
              <a:t>	start</a:t>
            </a:r>
            <a:r>
              <a:rPr lang="is-IS" sz="2400" dirty="0">
                <a:solidFill>
                  <a:srgbClr val="000000"/>
                </a:solidFill>
                <a:latin typeface="Menlo" charset="0"/>
              </a:rPr>
              <a:t>: date,</a:t>
            </a:r>
          </a:p>
          <a:p>
            <a:r>
              <a:rPr lang="is-IS" sz="2400" dirty="0" smtClean="0">
                <a:solidFill>
                  <a:srgbClr val="000000"/>
                </a:solidFill>
                <a:latin typeface="Menlo" charset="0"/>
              </a:rPr>
              <a:t>	end</a:t>
            </a:r>
            <a:r>
              <a:rPr lang="is-IS" sz="2400" dirty="0">
                <a:solidFill>
                  <a:srgbClr val="000000"/>
                </a:solidFill>
                <a:latin typeface="Menlo" charset="0"/>
              </a:rPr>
              <a:t>: date,</a:t>
            </a:r>
          </a:p>
          <a:p>
            <a:r>
              <a:rPr lang="is-IS" sz="2400" dirty="0">
                <a:solidFill>
                  <a:srgbClr val="000000"/>
                </a:solidFill>
                <a:latin typeface="Menlo" charset="0"/>
              </a:rPr>
              <a:t>     </a:t>
            </a:r>
            <a:r>
              <a:rPr lang="is-IS" sz="2400" dirty="0" smtClean="0">
                <a:solidFill>
                  <a:srgbClr val="000000"/>
                </a:solidFill>
                <a:latin typeface="Menlo" charset="0"/>
              </a:rPr>
              <a:t>metadata</a:t>
            </a:r>
            <a:r>
              <a:rPr lang="is-IS" sz="2400" dirty="0">
                <a:solidFill>
                  <a:srgbClr val="000000"/>
                </a:solidFill>
                <a:latin typeface="Menlo" charset="0"/>
              </a:rPr>
              <a:t>: [</a:t>
            </a:r>
            <a:r>
              <a:rPr lang="is-IS" sz="2400" dirty="0">
                <a:solidFill>
                  <a:srgbClr val="539AA4"/>
                </a:solidFill>
                <a:latin typeface="Menlo" charset="0"/>
              </a:rPr>
              <a:t>usageLocationKey</a:t>
            </a:r>
            <a:r>
              <a:rPr lang="is-IS" sz="2400" dirty="0">
                <a:solidFill>
                  <a:srgbClr val="000000"/>
                </a:solidFill>
                <a:latin typeface="Menlo" charset="0"/>
              </a:rPr>
              <a:t>:coordinateString]</a:t>
            </a:r>
          </a:p>
          <a:p>
            <a:r>
              <a:rPr lang="is-IS" sz="2400" dirty="0" smtClean="0">
                <a:solidFill>
                  <a:srgbClr val="000000"/>
                </a:solidFill>
                <a:latin typeface="Menlo" charset="0"/>
              </a:rPr>
              <a:t>)</a:t>
            </a:r>
            <a:endParaRPr lang="is-IS" sz="2400" dirty="0">
              <a:solidFill>
                <a:srgbClr val="000000"/>
              </a:solidFill>
              <a:latin typeface="Menlo" charset="0"/>
            </a:endParaRPr>
          </a:p>
          <a:p>
            <a:endParaRPr lang="is-IS" sz="2400" dirty="0" smtClean="0">
              <a:solidFill>
                <a:srgbClr val="000000"/>
              </a:solidFill>
              <a:latin typeface="Menlo" charset="0"/>
            </a:endParaRPr>
          </a:p>
          <a:p>
            <a:r>
              <a:rPr lang="is-IS" sz="2400" dirty="0" smtClean="0">
                <a:solidFill>
                  <a:srgbClr val="539AA4"/>
                </a:solidFill>
                <a:latin typeface="Menlo" charset="0"/>
              </a:rPr>
              <a:t>healthKitStore</a:t>
            </a:r>
            <a:r>
              <a:rPr lang="is-IS" sz="2400" dirty="0" smtClean="0">
                <a:solidFill>
                  <a:srgbClr val="000000"/>
                </a:solidFill>
                <a:latin typeface="Menlo" charset="0"/>
              </a:rPr>
              <a:t>.</a:t>
            </a:r>
            <a:r>
              <a:rPr lang="is-IS" sz="2400" dirty="0" smtClean="0">
                <a:solidFill>
                  <a:srgbClr val="3E1E81"/>
                </a:solidFill>
                <a:latin typeface="Menlo" charset="0"/>
              </a:rPr>
              <a:t>save</a:t>
            </a:r>
            <a:r>
              <a:rPr lang="is-IS" sz="2400" dirty="0" smtClean="0">
                <a:solidFill>
                  <a:srgbClr val="000000"/>
                </a:solidFill>
                <a:latin typeface="Menlo" charset="0"/>
              </a:rPr>
              <a:t>(sample</a:t>
            </a:r>
            <a:r>
              <a:rPr lang="is-IS" sz="2400" dirty="0">
                <a:solidFill>
                  <a:srgbClr val="000000"/>
                </a:solidFill>
                <a:latin typeface="Menlo" charset="0"/>
              </a:rPr>
              <a:t>) { (success, error) </a:t>
            </a:r>
            <a:r>
              <a:rPr lang="is-IS" sz="2400" dirty="0">
                <a:solidFill>
                  <a:srgbClr val="C42275"/>
                </a:solidFill>
                <a:latin typeface="Menlo" charset="0"/>
              </a:rPr>
              <a:t>in</a:t>
            </a:r>
            <a:endParaRPr lang="is-IS" sz="2400" dirty="0">
              <a:solidFill>
                <a:srgbClr val="000000"/>
              </a:solidFill>
              <a:latin typeface="Menlo" charset="0"/>
            </a:endParaRPr>
          </a:p>
          <a:p>
            <a:r>
              <a:rPr lang="is-IS" sz="2400" dirty="0" smtClean="0">
                <a:solidFill>
                  <a:srgbClr val="3E1E81"/>
                </a:solidFill>
                <a:latin typeface="Menlo" charset="0"/>
              </a:rPr>
              <a:t>	print</a:t>
            </a:r>
            <a:r>
              <a:rPr lang="is-IS" sz="2400" dirty="0">
                <a:solidFill>
                  <a:srgbClr val="000000"/>
                </a:solidFill>
                <a:latin typeface="Menlo" charset="0"/>
              </a:rPr>
              <a:t>(</a:t>
            </a:r>
            <a:r>
              <a:rPr lang="is-IS" sz="2400" dirty="0">
                <a:solidFill>
                  <a:srgbClr val="C81B13"/>
                </a:solidFill>
                <a:latin typeface="Menlo" charset="0"/>
              </a:rPr>
              <a:t>"saved one use to health kit, with location"</a:t>
            </a:r>
            <a:r>
              <a:rPr lang="is-IS" sz="2400" dirty="0">
                <a:solidFill>
                  <a:srgbClr val="000000"/>
                </a:solidFill>
                <a:latin typeface="Menlo" charset="0"/>
              </a:rPr>
              <a:t>)</a:t>
            </a:r>
            <a:endParaRPr lang="is-IS" sz="2400" dirty="0">
              <a:solidFill>
                <a:srgbClr val="C81B13"/>
              </a:solidFill>
              <a:latin typeface="Menlo" charset="0"/>
            </a:endParaRPr>
          </a:p>
          <a:p>
            <a:r>
              <a:rPr lang="is-IS" sz="2400" dirty="0" smtClean="0">
                <a:solidFill>
                  <a:srgbClr val="000000"/>
                </a:solidFill>
                <a:latin typeface="Menlo" charset="0"/>
              </a:rPr>
              <a:t>}</a:t>
            </a:r>
            <a:endParaRPr lang="is-IS" sz="2400" dirty="0">
              <a:solidFill>
                <a:srgbClr val="000000"/>
              </a:solidFill>
              <a:effectLst/>
              <a:latin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9979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0284" y="-161350"/>
            <a:ext cx="4430316" cy="7482583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4B9EF-6F76-0343-9449-ADE52C3087AA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168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4B9EF-6F76-0343-9449-ADE52C3087AA}" type="slidenum">
              <a:rPr lang="en-US" smtClean="0"/>
              <a:t>35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12192000" cy="5170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3600" b="1" dirty="0" smtClean="0">
              <a:solidFill>
                <a:srgbClr val="1E9421"/>
              </a:solidFill>
              <a:latin typeface="Menlo" charset="0"/>
            </a:endParaRPr>
          </a:p>
          <a:p>
            <a:r>
              <a:rPr lang="en-US" sz="3600" b="1" dirty="0" smtClean="0">
                <a:solidFill>
                  <a:srgbClr val="1E9421"/>
                </a:solidFill>
                <a:latin typeface="Menlo" charset="0"/>
              </a:rPr>
              <a:t>//</a:t>
            </a:r>
            <a:r>
              <a:rPr lang="en-US" sz="3600" b="1" dirty="0">
                <a:solidFill>
                  <a:srgbClr val="1E9421"/>
                </a:solidFill>
                <a:latin typeface="Menlo" charset="0"/>
              </a:rPr>
              <a:t>  IV: Get data for chart and </a:t>
            </a:r>
            <a:r>
              <a:rPr lang="en-US" sz="3600" b="1" dirty="0" smtClean="0">
                <a:solidFill>
                  <a:srgbClr val="1E9421"/>
                </a:solidFill>
                <a:latin typeface="Menlo" charset="0"/>
              </a:rPr>
              <a:t>map</a:t>
            </a:r>
          </a:p>
          <a:p>
            <a:endParaRPr lang="en-US" dirty="0">
              <a:solidFill>
                <a:srgbClr val="1E9421"/>
              </a:solidFill>
              <a:latin typeface="Menlo" charset="0"/>
            </a:endParaRPr>
          </a:p>
          <a:p>
            <a:r>
              <a:rPr lang="en-US" sz="2400" dirty="0" smtClean="0">
                <a:solidFill>
                  <a:srgbClr val="C42275"/>
                </a:solidFill>
                <a:latin typeface="Menlo" charset="0"/>
              </a:rPr>
              <a:t>let</a:t>
            </a:r>
            <a:r>
              <a:rPr lang="en-US" sz="2400" dirty="0" smtClean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query = </a:t>
            </a:r>
            <a:r>
              <a:rPr lang="en-US" sz="2400" dirty="0" err="1">
                <a:solidFill>
                  <a:srgbClr val="6122AE"/>
                </a:solidFill>
                <a:latin typeface="Menlo" charset="0"/>
              </a:rPr>
              <a:t>HKSampleQuery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(</a:t>
            </a:r>
          </a:p>
          <a:p>
            <a:r>
              <a:rPr lang="en-US" sz="2400" dirty="0" smtClean="0">
                <a:solidFill>
                  <a:srgbClr val="000000"/>
                </a:solidFill>
                <a:latin typeface="Menlo" charset="0"/>
              </a:rPr>
              <a:t>	</a:t>
            </a:r>
            <a:r>
              <a:rPr lang="en-US" sz="2400" dirty="0" err="1" smtClean="0">
                <a:solidFill>
                  <a:srgbClr val="000000"/>
                </a:solidFill>
                <a:latin typeface="Menlo" charset="0"/>
              </a:rPr>
              <a:t>sampleType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: </a:t>
            </a:r>
            <a:r>
              <a:rPr lang="en-US" sz="2400" dirty="0" err="1">
                <a:solidFill>
                  <a:srgbClr val="539AA4"/>
                </a:solidFill>
                <a:latin typeface="Menlo" charset="0"/>
              </a:rPr>
              <a:t>inhalerUsageQuantitityType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,</a:t>
            </a:r>
            <a:endParaRPr lang="en-US" sz="2400" dirty="0">
              <a:solidFill>
                <a:srgbClr val="539AA4"/>
              </a:solidFill>
              <a:latin typeface="Menlo" charset="0"/>
            </a:endParaRPr>
          </a:p>
          <a:p>
            <a:r>
              <a:rPr lang="en-US" sz="2400" dirty="0" smtClean="0">
                <a:solidFill>
                  <a:srgbClr val="000000"/>
                </a:solidFill>
                <a:latin typeface="Menlo" charset="0"/>
              </a:rPr>
              <a:t>	predicate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: </a:t>
            </a:r>
            <a:r>
              <a:rPr lang="en-US" sz="2400" dirty="0">
                <a:solidFill>
                  <a:srgbClr val="C42275"/>
                </a:solidFill>
                <a:latin typeface="Menlo" charset="0"/>
              </a:rPr>
              <a:t>nil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,</a:t>
            </a:r>
          </a:p>
          <a:p>
            <a:r>
              <a:rPr lang="en-US" sz="2400" dirty="0" smtClean="0">
                <a:solidFill>
                  <a:srgbClr val="000000"/>
                </a:solidFill>
                <a:latin typeface="Menlo" charset="0"/>
              </a:rPr>
              <a:t>	limit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: </a:t>
            </a:r>
            <a:r>
              <a:rPr lang="en-US" sz="2400" dirty="0">
                <a:solidFill>
                  <a:srgbClr val="0435FF"/>
                </a:solidFill>
                <a:latin typeface="Menlo" charset="0"/>
              </a:rPr>
              <a:t>100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,</a:t>
            </a:r>
          </a:p>
          <a:p>
            <a:r>
              <a:rPr lang="en-US" sz="2400" dirty="0" smtClean="0">
                <a:solidFill>
                  <a:srgbClr val="000000"/>
                </a:solidFill>
                <a:latin typeface="Menlo" charset="0"/>
              </a:rPr>
              <a:t>	</a:t>
            </a:r>
            <a:r>
              <a:rPr lang="en-US" sz="2400" dirty="0" err="1" smtClean="0">
                <a:solidFill>
                  <a:srgbClr val="000000"/>
                </a:solidFill>
                <a:latin typeface="Menlo" charset="0"/>
              </a:rPr>
              <a:t>sortDescriptors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: </a:t>
            </a:r>
            <a:r>
              <a:rPr lang="en-US" sz="2400" dirty="0">
                <a:solidFill>
                  <a:srgbClr val="C42275"/>
                </a:solidFill>
                <a:latin typeface="Menlo" charset="0"/>
              </a:rPr>
              <a:t>nil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) </a:t>
            </a:r>
            <a:endParaRPr lang="en-US" sz="2400" dirty="0" smtClean="0">
              <a:solidFill>
                <a:srgbClr val="000000"/>
              </a:solidFill>
              <a:latin typeface="Menlo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Menlo" charset="0"/>
              </a:rPr>
              <a:t>	</a:t>
            </a:r>
            <a:r>
              <a:rPr lang="en-US" sz="2400" dirty="0" smtClean="0">
                <a:solidFill>
                  <a:srgbClr val="000000"/>
                </a:solidFill>
                <a:latin typeface="Menlo" charset="0"/>
              </a:rPr>
              <a:t>{ 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(query, samples, error) </a:t>
            </a:r>
            <a:r>
              <a:rPr lang="en-US" sz="2400" dirty="0">
                <a:solidFill>
                  <a:srgbClr val="C42275"/>
                </a:solidFill>
                <a:latin typeface="Menlo" charset="0"/>
              </a:rPr>
              <a:t>in</a:t>
            </a:r>
            <a:endParaRPr lang="en-US" sz="2400" dirty="0">
              <a:solidFill>
                <a:srgbClr val="000000"/>
              </a:solidFill>
              <a:latin typeface="Menlo" charset="0"/>
            </a:endParaRPr>
          </a:p>
          <a:p>
            <a:r>
              <a:rPr lang="en-US" sz="2400" dirty="0" smtClean="0">
                <a:solidFill>
                  <a:srgbClr val="000000"/>
                </a:solidFill>
                <a:latin typeface="Menlo" charset="0"/>
              </a:rPr>
              <a:t>		completion(samples </a:t>
            </a:r>
            <a:r>
              <a:rPr lang="en-US" sz="2400" dirty="0">
                <a:solidFill>
                  <a:srgbClr val="C42275"/>
                </a:solidFill>
                <a:latin typeface="Menlo" charset="0"/>
              </a:rPr>
              <a:t>as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? [</a:t>
            </a:r>
            <a:r>
              <a:rPr lang="en-US" sz="2400" dirty="0" err="1">
                <a:solidFill>
                  <a:srgbClr val="6122AE"/>
                </a:solidFill>
                <a:latin typeface="Menlo" charset="0"/>
              </a:rPr>
              <a:t>HKQuantitySample</a:t>
            </a:r>
            <a:r>
              <a:rPr lang="en-US" sz="2400" dirty="0" smtClean="0">
                <a:solidFill>
                  <a:srgbClr val="000000"/>
                </a:solidFill>
                <a:latin typeface="Menlo" charset="0"/>
              </a:rPr>
              <a:t>])</a:t>
            </a:r>
          </a:p>
          <a:p>
            <a:r>
              <a:rPr lang="en-US" sz="2400" dirty="0" smtClean="0">
                <a:solidFill>
                  <a:srgbClr val="000000"/>
                </a:solidFill>
                <a:latin typeface="Menlo" charset="0"/>
              </a:rPr>
              <a:t>	}</a:t>
            </a:r>
          </a:p>
          <a:p>
            <a:endParaRPr lang="en-US" sz="2400" dirty="0" smtClean="0">
              <a:solidFill>
                <a:srgbClr val="C42275"/>
              </a:solidFill>
              <a:latin typeface="Menlo" charset="0"/>
            </a:endParaRPr>
          </a:p>
          <a:p>
            <a:r>
              <a:rPr lang="en-US" sz="2400" dirty="0" err="1" smtClean="0">
                <a:solidFill>
                  <a:srgbClr val="C42275"/>
                </a:solidFill>
                <a:latin typeface="Menlo" charset="0"/>
              </a:rPr>
              <a:t>self</a:t>
            </a:r>
            <a:r>
              <a:rPr lang="en-US" sz="2400" dirty="0" err="1" smtClean="0">
                <a:solidFill>
                  <a:srgbClr val="000000"/>
                </a:solidFill>
                <a:latin typeface="Menlo" charset="0"/>
              </a:rPr>
              <a:t>.</a:t>
            </a:r>
            <a:r>
              <a:rPr lang="en-US" sz="2400" dirty="0" err="1" smtClean="0">
                <a:solidFill>
                  <a:srgbClr val="539AA4"/>
                </a:solidFill>
                <a:latin typeface="Menlo" charset="0"/>
              </a:rPr>
              <a:t>healthKitStore</a:t>
            </a:r>
            <a:r>
              <a:rPr lang="en-US" sz="2400" dirty="0" err="1" smtClean="0">
                <a:solidFill>
                  <a:srgbClr val="000000"/>
                </a:solidFill>
                <a:latin typeface="Menlo" charset="0"/>
              </a:rPr>
              <a:t>.</a:t>
            </a:r>
            <a:r>
              <a:rPr lang="en-US" sz="2400" dirty="0" err="1" smtClean="0">
                <a:solidFill>
                  <a:srgbClr val="3E1E81"/>
                </a:solidFill>
                <a:latin typeface="Menlo" charset="0"/>
              </a:rPr>
              <a:t>execute</a:t>
            </a:r>
            <a:r>
              <a:rPr lang="en-US" sz="2400" dirty="0" smtClean="0">
                <a:solidFill>
                  <a:srgbClr val="000000"/>
                </a:solidFill>
                <a:latin typeface="Menlo" charset="0"/>
              </a:rPr>
              <a:t>(query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)</a:t>
            </a:r>
            <a:endParaRPr lang="en-US" sz="2400" dirty="0">
              <a:solidFill>
                <a:srgbClr val="000000"/>
              </a:solidFill>
              <a:effectLst/>
              <a:latin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192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ResearchKit Charts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747795" cy="4351338"/>
          </a:xfrm>
        </p:spPr>
        <p:txBody>
          <a:bodyPr/>
          <a:lstStyle/>
          <a:p>
            <a:r>
              <a:rPr lang="en-US" dirty="0" smtClean="0"/>
              <a:t>Line Graph</a:t>
            </a:r>
          </a:p>
          <a:p>
            <a:r>
              <a:rPr lang="en-US" b="1" dirty="0" smtClean="0"/>
              <a:t>Value Range </a:t>
            </a:r>
            <a:r>
              <a:rPr lang="en-US" b="1" dirty="0" err="1" smtClean="0"/>
              <a:t>Datasource</a:t>
            </a:r>
            <a:endParaRPr lang="en-US" dirty="0"/>
          </a:p>
          <a:p>
            <a:pPr lvl="1"/>
            <a:r>
              <a:rPr lang="en-US" dirty="0" smtClean="0"/>
              <a:t>Point for index</a:t>
            </a:r>
            <a:endParaRPr lang="en-US" dirty="0"/>
          </a:p>
          <a:p>
            <a:pPr lvl="1"/>
            <a:r>
              <a:rPr lang="en-US" dirty="0" smtClean="0"/>
              <a:t>Number of points for plot</a:t>
            </a:r>
            <a:endParaRPr lang="en-US" dirty="0"/>
          </a:p>
          <a:p>
            <a:pPr lvl="1"/>
            <a:r>
              <a:rPr lang="en-US" dirty="0" smtClean="0"/>
              <a:t>Number of plots</a:t>
            </a:r>
            <a:endParaRPr lang="en-US" dirty="0"/>
          </a:p>
          <a:p>
            <a:pPr lvl="1"/>
            <a:r>
              <a:rPr lang="en-US" dirty="0" smtClean="0"/>
              <a:t>Title for X Axis at index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4B9EF-6F76-0343-9449-ADE52C3087AA}" type="slidenum">
              <a:rPr lang="en-US" smtClean="0"/>
              <a:t>36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72" b="48122"/>
          <a:stretch/>
        </p:blipFill>
        <p:spPr>
          <a:xfrm>
            <a:off x="5978675" y="1100138"/>
            <a:ext cx="6213325" cy="3857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612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Map Visualization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1" y="1825625"/>
            <a:ext cx="5233988" cy="4351338"/>
          </a:xfrm>
        </p:spPr>
        <p:txBody>
          <a:bodyPr/>
          <a:lstStyle/>
          <a:p>
            <a:r>
              <a:rPr lang="en-US" dirty="0" smtClean="0"/>
              <a:t>Map View</a:t>
            </a:r>
          </a:p>
          <a:p>
            <a:r>
              <a:rPr lang="en-US" dirty="0" smtClean="0"/>
              <a:t>Map View Delegate</a:t>
            </a:r>
            <a:endParaRPr lang="en-US" dirty="0"/>
          </a:p>
          <a:p>
            <a:pPr lvl="1"/>
            <a:r>
              <a:rPr lang="en-US" dirty="0" smtClean="0"/>
              <a:t>View for Annotation</a:t>
            </a:r>
          </a:p>
          <a:p>
            <a:pPr lvl="1"/>
            <a:r>
              <a:rPr lang="en-US" dirty="0" smtClean="0"/>
              <a:t>Extended </a:t>
            </a:r>
            <a:r>
              <a:rPr lang="en-US" dirty="0" err="1" smtClean="0"/>
              <a:t>HKQuantitySample</a:t>
            </a:r>
            <a:r>
              <a:rPr lang="en-US" dirty="0" smtClean="0"/>
              <a:t> implement </a:t>
            </a:r>
            <a:r>
              <a:rPr lang="en-US" dirty="0" err="1" smtClean="0"/>
              <a:t>MKAnnotation</a:t>
            </a:r>
            <a:endParaRPr lang="en-US" dirty="0" smtClean="0"/>
          </a:p>
          <a:p>
            <a:pPr lvl="1"/>
            <a:r>
              <a:rPr lang="en-US" dirty="0" smtClean="0"/>
              <a:t>Add annotations to Map View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4B9EF-6F76-0343-9449-ADE52C3087AA}" type="slidenum">
              <a:rPr lang="en-US" smtClean="0"/>
              <a:t>37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333"/>
          <a:stretch/>
        </p:blipFill>
        <p:spPr>
          <a:xfrm>
            <a:off x="5939519" y="0"/>
            <a:ext cx="62524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791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24064" y="2587463"/>
            <a:ext cx="1905361" cy="1325563"/>
          </a:xfrm>
        </p:spPr>
        <p:txBody>
          <a:bodyPr>
            <a:normAutofit fontScale="90000"/>
          </a:bodyPr>
          <a:lstStyle/>
          <a:p>
            <a:r>
              <a:rPr lang="en-US" sz="6000" b="1" dirty="0" smtClean="0"/>
              <a:t>Demo</a:t>
            </a:r>
            <a:endParaRPr lang="en-US" sz="60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4B9EF-6F76-0343-9449-ADE52C3087AA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28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 smtClean="0"/>
              <a:t>III. HIPAA And You</a:t>
            </a:r>
            <a:endParaRPr lang="en-US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596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4B9EF-6F76-0343-9449-ADE52C3087AA}" type="slidenum">
              <a:rPr lang="en-US" smtClean="0"/>
              <a:t>4</a:t>
            </a:fld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3093"/>
            <a:ext cx="12192000" cy="8120063"/>
          </a:xfrm>
        </p:spPr>
      </p:pic>
    </p:spTree>
    <p:extLst>
      <p:ext uri="{BB962C8B-B14F-4D97-AF65-F5344CB8AC3E}">
        <p14:creationId xmlns:p14="http://schemas.microsoft.com/office/powerpoint/2010/main" val="785308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HIPAA Is</a:t>
            </a:r>
            <a:r>
              <a:rPr lang="mr-IN" b="1" dirty="0" smtClean="0"/>
              <a:t>…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Health Insurance Portability and Accountability Act of 1996</a:t>
            </a:r>
          </a:p>
          <a:p>
            <a:r>
              <a:rPr lang="en-US" dirty="0" smtClean="0"/>
              <a:t>If applicable, you must:</a:t>
            </a:r>
          </a:p>
          <a:p>
            <a:pPr lvl="1"/>
            <a:r>
              <a:rPr lang="en-US" dirty="0" smtClean="0"/>
              <a:t>Protect PHI at rest and in motion</a:t>
            </a:r>
            <a:endParaRPr lang="en-US" dirty="0"/>
          </a:p>
          <a:p>
            <a:pPr lvl="1"/>
            <a:r>
              <a:rPr lang="en-US" dirty="0" smtClean="0"/>
              <a:t>Minimize use </a:t>
            </a:r>
            <a:r>
              <a:rPr lang="en-US" dirty="0"/>
              <a:t>and sharing </a:t>
            </a:r>
            <a:r>
              <a:rPr lang="en-US" dirty="0" smtClean="0"/>
              <a:t>of PHI</a:t>
            </a:r>
            <a:endParaRPr lang="en-US" dirty="0"/>
          </a:p>
          <a:p>
            <a:pPr lvl="1"/>
            <a:r>
              <a:rPr lang="en-US" dirty="0" smtClean="0"/>
              <a:t>Agreements with Business Associates to safeguard PHI</a:t>
            </a:r>
            <a:endParaRPr lang="en-US" dirty="0"/>
          </a:p>
          <a:p>
            <a:pPr lvl="1"/>
            <a:r>
              <a:rPr lang="en-US" dirty="0" smtClean="0"/>
              <a:t>Training and procedures to protect PHI</a:t>
            </a:r>
            <a:endParaRPr lang="en-US" dirty="0"/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4B9EF-6F76-0343-9449-ADE52C3087AA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253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4396409" cy="1325563"/>
          </a:xfrm>
        </p:spPr>
        <p:txBody>
          <a:bodyPr/>
          <a:lstStyle/>
          <a:p>
            <a:r>
              <a:rPr lang="en-US" b="1" dirty="0" smtClean="0"/>
              <a:t>PHI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396409" cy="4351338"/>
          </a:xfrm>
        </p:spPr>
        <p:txBody>
          <a:bodyPr>
            <a:normAutofit/>
          </a:bodyPr>
          <a:lstStyle/>
          <a:p>
            <a:r>
              <a:rPr lang="en-US" dirty="0" smtClean="0"/>
              <a:t>Doctor billing</a:t>
            </a:r>
            <a:endParaRPr lang="en-US" dirty="0"/>
          </a:p>
          <a:p>
            <a:r>
              <a:rPr lang="en-US" dirty="0"/>
              <a:t>Email to </a:t>
            </a:r>
            <a:r>
              <a:rPr lang="en-US" dirty="0" smtClean="0"/>
              <a:t>doctor's </a:t>
            </a:r>
            <a:r>
              <a:rPr lang="en-US" dirty="0"/>
              <a:t>office about a </a:t>
            </a:r>
            <a:r>
              <a:rPr lang="en-US" dirty="0" smtClean="0"/>
              <a:t>medication</a:t>
            </a:r>
            <a:endParaRPr lang="en-US" dirty="0"/>
          </a:p>
          <a:p>
            <a:r>
              <a:rPr lang="en-US" dirty="0"/>
              <a:t>Appointment </a:t>
            </a:r>
            <a:r>
              <a:rPr lang="en-US" dirty="0" smtClean="0"/>
              <a:t>with doctor's </a:t>
            </a:r>
            <a:r>
              <a:rPr lang="en-US" dirty="0"/>
              <a:t>office</a:t>
            </a:r>
          </a:p>
          <a:p>
            <a:r>
              <a:rPr lang="en-US" dirty="0"/>
              <a:t>An MRI scan</a:t>
            </a:r>
          </a:p>
          <a:p>
            <a:r>
              <a:rPr lang="en-US" dirty="0"/>
              <a:t>Blood test </a:t>
            </a:r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6117111" y="368743"/>
            <a:ext cx="439640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/>
              <a:t>CHI</a:t>
            </a:r>
            <a:endParaRPr lang="en-US" b="1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6117111" y="1849659"/>
            <a:ext cx="51534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Pedometer steps</a:t>
            </a:r>
            <a:endParaRPr lang="en-US" dirty="0"/>
          </a:p>
          <a:p>
            <a:r>
              <a:rPr lang="en-US" dirty="0" smtClean="0"/>
              <a:t>Calories </a:t>
            </a:r>
            <a:r>
              <a:rPr lang="en-US" dirty="0"/>
              <a:t>burned</a:t>
            </a:r>
          </a:p>
          <a:p>
            <a:r>
              <a:rPr lang="en-US" dirty="0"/>
              <a:t>Blood sugar readings w/out personally identifiable </a:t>
            </a:r>
            <a:r>
              <a:rPr lang="en-US" dirty="0" smtClean="0"/>
              <a:t>information </a:t>
            </a:r>
            <a:r>
              <a:rPr lang="en-US" dirty="0"/>
              <a:t>(PII</a:t>
            </a:r>
            <a:r>
              <a:rPr lang="en-US" dirty="0" smtClean="0"/>
              <a:t>)</a:t>
            </a:r>
          </a:p>
          <a:p>
            <a:r>
              <a:rPr lang="en-US" dirty="0" smtClean="0"/>
              <a:t>Heart </a:t>
            </a:r>
            <a:r>
              <a:rPr lang="en-US" dirty="0"/>
              <a:t>rate readings w/out PII</a:t>
            </a:r>
          </a:p>
          <a:p>
            <a:r>
              <a:rPr lang="en-US" dirty="0" smtClean="0"/>
              <a:t>Inhaler usage not shared with Doctor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4B9EF-6F76-0343-9449-ADE52C3087AA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130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Covered </a:t>
            </a:r>
            <a:r>
              <a:rPr lang="en-US" b="1" dirty="0" smtClean="0"/>
              <a:t>Entity and Business Associates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4992757" cy="2888974"/>
          </a:xfrm>
        </p:spPr>
        <p:txBody>
          <a:bodyPr>
            <a:normAutofit/>
          </a:bodyPr>
          <a:lstStyle/>
          <a:p>
            <a:r>
              <a:rPr lang="en-US" b="1" dirty="0" smtClean="0"/>
              <a:t>Covered Entity </a:t>
            </a:r>
            <a:r>
              <a:rPr lang="en-US" dirty="0"/>
              <a:t>is anyone who provides treatment, payment and operations in healthcare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Hospital</a:t>
            </a:r>
          </a:p>
          <a:p>
            <a:pPr lvl="1"/>
            <a:r>
              <a:rPr lang="en-US" dirty="0" smtClean="0"/>
              <a:t>Dialysis Clinic</a:t>
            </a:r>
          </a:p>
          <a:p>
            <a:pPr lvl="1"/>
            <a:r>
              <a:rPr lang="en-US" dirty="0" smtClean="0"/>
              <a:t>Doctor’s Office</a:t>
            </a:r>
          </a:p>
          <a:p>
            <a:pPr lvl="1"/>
            <a:r>
              <a:rPr lang="en-US" dirty="0" smtClean="0"/>
              <a:t>Insurance Provider</a:t>
            </a:r>
          </a:p>
          <a:p>
            <a:pPr lvl="1"/>
            <a:endParaRPr lang="en-US" dirty="0" smtClean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830957" y="1690688"/>
            <a:ext cx="4992757" cy="25169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/>
              <a:t>Business Associate </a:t>
            </a:r>
            <a:r>
              <a:rPr lang="en-US" dirty="0" smtClean="0"/>
              <a:t>is a vendor or subcontractor who has access to PHI.</a:t>
            </a:r>
          </a:p>
          <a:p>
            <a:pPr lvl="1"/>
            <a:r>
              <a:rPr lang="en-US" dirty="0" smtClean="0"/>
              <a:t>Email vendor</a:t>
            </a:r>
          </a:p>
          <a:p>
            <a:pPr lvl="1"/>
            <a:r>
              <a:rPr lang="en-US" dirty="0" smtClean="0"/>
              <a:t>Cloud storage provider</a:t>
            </a:r>
          </a:p>
          <a:p>
            <a:pPr lvl="1"/>
            <a:r>
              <a:rPr lang="en-US" dirty="0" smtClean="0"/>
              <a:t>Payment platform</a:t>
            </a:r>
          </a:p>
          <a:p>
            <a:pPr lvl="1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4B9EF-6F76-0343-9449-ADE52C3087AA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601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HIPAA Fines</a:t>
            </a:r>
            <a:endParaRPr lang="en-US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1" y="1587086"/>
            <a:ext cx="12059478" cy="2776674"/>
          </a:xfrm>
        </p:spPr>
      </p:pic>
      <p:sp>
        <p:nvSpPr>
          <p:cNvPr id="5" name="Rectangle 4"/>
          <p:cNvSpPr/>
          <p:nvPr/>
        </p:nvSpPr>
        <p:spPr>
          <a:xfrm>
            <a:off x="838200" y="6080299"/>
            <a:ext cx="34356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24292E"/>
                </a:solidFill>
                <a:latin typeface="-apple-system" charset="0"/>
              </a:rPr>
              <a:t>Source: HHS, Federal </a:t>
            </a:r>
            <a:r>
              <a:rPr lang="en-US" dirty="0" err="1">
                <a:solidFill>
                  <a:srgbClr val="24292E"/>
                </a:solidFill>
                <a:latin typeface="-apple-system" charset="0"/>
              </a:rPr>
              <a:t>Register.gov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4B9EF-6F76-0343-9449-ADE52C3087AA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860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84497" y="407656"/>
            <a:ext cx="3829493" cy="1325563"/>
          </a:xfrm>
        </p:spPr>
        <p:txBody>
          <a:bodyPr/>
          <a:lstStyle/>
          <a:p>
            <a:r>
              <a:rPr lang="en-US" b="1" dirty="0" smtClean="0"/>
              <a:t>App Stuff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84497" y="1868156"/>
            <a:ext cx="3829493" cy="4351338"/>
          </a:xfrm>
        </p:spPr>
        <p:txBody>
          <a:bodyPr/>
          <a:lstStyle/>
          <a:p>
            <a:r>
              <a:rPr lang="en-US" dirty="0" smtClean="0"/>
              <a:t>Push Notifications</a:t>
            </a:r>
          </a:p>
          <a:p>
            <a:r>
              <a:rPr lang="en-US" dirty="0" smtClean="0"/>
              <a:t>Emails/automated calls</a:t>
            </a:r>
          </a:p>
          <a:p>
            <a:r>
              <a:rPr lang="en-US" dirty="0" smtClean="0"/>
              <a:t>Integrations</a:t>
            </a:r>
          </a:p>
          <a:p>
            <a:r>
              <a:rPr lang="en-US" dirty="0" smtClean="0"/>
              <a:t>Encryption</a:t>
            </a:r>
          </a:p>
          <a:p>
            <a:r>
              <a:rPr lang="en-US" dirty="0" smtClean="0"/>
              <a:t>Lock screen</a:t>
            </a:r>
          </a:p>
          <a:p>
            <a:r>
              <a:rPr lang="en-US" dirty="0"/>
              <a:t>Enabling remote wiping of lost phones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4B9EF-6F76-0343-9449-ADE52C3087AA}" type="slidenum">
              <a:rPr lang="en-US" smtClean="0"/>
              <a:t>44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0549" y="-168424"/>
            <a:ext cx="4404298" cy="7438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336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6689" y="0"/>
            <a:ext cx="13479519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2915093" cy="1325563"/>
          </a:xfrm>
          <a:solidFill>
            <a:schemeClr val="bg1">
              <a:lumMod val="95000"/>
              <a:alpha val="67000"/>
            </a:schemeClr>
          </a:solidFill>
        </p:spPr>
        <p:txBody>
          <a:bodyPr/>
          <a:lstStyle/>
          <a:p>
            <a:r>
              <a:rPr lang="en-US" b="1" dirty="0" smtClean="0"/>
              <a:t>Thank you!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361121" cy="2374235"/>
          </a:xfrm>
          <a:solidFill>
            <a:schemeClr val="bg1">
              <a:lumMod val="95000"/>
              <a:alpha val="67000"/>
            </a:schemeClr>
          </a:solidFill>
        </p:spPr>
        <p:txBody>
          <a:bodyPr/>
          <a:lstStyle/>
          <a:p>
            <a:r>
              <a:rPr lang="en-US" dirty="0" smtClean="0"/>
              <a:t>DaVita </a:t>
            </a:r>
            <a:r>
              <a:rPr lang="en-US" dirty="0" smtClean="0"/>
              <a:t>(</a:t>
            </a:r>
            <a:r>
              <a:rPr lang="en-US" dirty="0" err="1" smtClean="0"/>
              <a:t>MCoE</a:t>
            </a:r>
            <a:r>
              <a:rPr lang="en-US" dirty="0" smtClean="0"/>
              <a:t>) is hiring </a:t>
            </a:r>
            <a:r>
              <a:rPr lang="en-US" b="1" dirty="0" smtClean="0"/>
              <a:t>iOS</a:t>
            </a:r>
            <a:r>
              <a:rPr lang="en-US" dirty="0" smtClean="0"/>
              <a:t> and </a:t>
            </a:r>
            <a:r>
              <a:rPr lang="en-US" b="1" dirty="0" smtClean="0"/>
              <a:t>DevOps</a:t>
            </a:r>
            <a:r>
              <a:rPr lang="en-US" dirty="0" smtClean="0"/>
              <a:t>: </a:t>
            </a:r>
            <a:r>
              <a:rPr lang="en-US" b="1" dirty="0">
                <a:hlinkClick r:id="rId4"/>
              </a:rPr>
              <a:t>http://</a:t>
            </a:r>
            <a:r>
              <a:rPr lang="en-US" b="1" dirty="0" smtClean="0">
                <a:hlinkClick r:id="rId4"/>
              </a:rPr>
              <a:t>careers.davita.com</a:t>
            </a:r>
            <a:endParaRPr lang="en-US" b="1" dirty="0" smtClean="0"/>
          </a:p>
          <a:p>
            <a:pPr>
              <a:lnSpc>
                <a:spcPct val="200000"/>
              </a:lnSpc>
            </a:pPr>
            <a:r>
              <a:rPr lang="en-US" dirty="0" smtClean="0"/>
              <a:t>Twitter, GitHub: @</a:t>
            </a:r>
            <a:r>
              <a:rPr lang="en-US" dirty="0" err="1" smtClean="0"/>
              <a:t>Iiiggs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4B9EF-6F76-0343-9449-ADE52C3087AA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569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792"/>
            <a:ext cx="12192000" cy="9674087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4B9EF-6F76-0343-9449-ADE52C3087A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434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4B9EF-6F76-0343-9449-ADE52C3087AA}" type="slidenum">
              <a:rPr lang="en-US" smtClean="0"/>
              <a:t>6</a:t>
            </a:fld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964" y="-623249"/>
            <a:ext cx="11160836" cy="7481249"/>
          </a:xfrm>
        </p:spPr>
      </p:pic>
    </p:spTree>
    <p:extLst>
      <p:ext uri="{BB962C8B-B14F-4D97-AF65-F5344CB8AC3E}">
        <p14:creationId xmlns:p14="http://schemas.microsoft.com/office/powerpoint/2010/main" val="2005036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02884"/>
            <a:ext cx="10515600" cy="4351338"/>
          </a:xfrm>
        </p:spPr>
        <p:txBody>
          <a:bodyPr/>
          <a:lstStyle/>
          <a:p>
            <a:endParaRPr lang="en-US" dirty="0" smtClean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2015236"/>
            <a:ext cx="10058400" cy="28829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66800" y="6154222"/>
            <a:ext cx="965802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dirty="0"/>
              <a:t>https://</a:t>
            </a:r>
            <a:r>
              <a:rPr lang="en-US" dirty="0" err="1"/>
              <a:t>www.linkedin.com</a:t>
            </a:r>
            <a:r>
              <a:rPr lang="en-US" dirty="0"/>
              <a:t>/pulse/connecting-ios-your-emr-using-healthkit-cda-part-two-eric-whitley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4B9EF-6F76-0343-9449-ADE52C3087A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699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Roadmap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309946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HealthKit</a:t>
            </a:r>
            <a:r>
              <a:rPr lang="en-US" dirty="0" smtClean="0"/>
              <a:t> Type System Explained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Building </a:t>
            </a:r>
            <a:r>
              <a:rPr lang="en-US" dirty="0" err="1" smtClean="0"/>
              <a:t>AsthmaBuddy</a:t>
            </a:r>
            <a:r>
              <a:rPr lang="en-US" dirty="0" smtClean="0"/>
              <a:t> with </a:t>
            </a:r>
            <a:r>
              <a:rPr lang="en-US" dirty="0" err="1" smtClean="0"/>
              <a:t>HealthKit</a:t>
            </a:r>
            <a:r>
              <a:rPr lang="en-US" dirty="0" smtClean="0"/>
              <a:t>, ResearchKit and MapKit</a:t>
            </a:r>
          </a:p>
          <a:p>
            <a:pPr lvl="1"/>
            <a:r>
              <a:rPr lang="en-US" dirty="0" smtClean="0"/>
              <a:t>Sample code: </a:t>
            </a:r>
            <a:r>
              <a:rPr lang="en-US" b="1" dirty="0" smtClean="0"/>
              <a:t>https</a:t>
            </a:r>
            <a:r>
              <a:rPr lang="en-US" b="1" dirty="0"/>
              <a:t>://</a:t>
            </a:r>
            <a:r>
              <a:rPr lang="en-US" b="1" dirty="0" err="1"/>
              <a:t>github.com</a:t>
            </a:r>
            <a:r>
              <a:rPr lang="en-US" b="1" dirty="0"/>
              <a:t>/</a:t>
            </a:r>
            <a:r>
              <a:rPr lang="en-US" b="1" dirty="0" err="1"/>
              <a:t>Iiiggs</a:t>
            </a:r>
            <a:r>
              <a:rPr lang="en-US" b="1" dirty="0"/>
              <a:t>/</a:t>
            </a:r>
            <a:r>
              <a:rPr lang="en-US" b="1" dirty="0" err="1"/>
              <a:t>AsthmaBuddy</a:t>
            </a:r>
            <a:endParaRPr lang="en-US" b="1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HIPAA Compliance and You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4B9EF-6F76-0343-9449-ADE52C3087AA}" type="slidenum">
              <a:rPr lang="en-US" smtClean="0"/>
              <a:t>8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26" t="245" r="42286" b="-245"/>
          <a:stretch/>
        </p:blipFill>
        <p:spPr>
          <a:xfrm>
            <a:off x="7148146" y="-361508"/>
            <a:ext cx="5054574" cy="7676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773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 smtClean="0"/>
              <a:t>I. </a:t>
            </a:r>
            <a:r>
              <a:rPr lang="en-US" b="1" dirty="0" err="1" smtClean="0"/>
              <a:t>HealthKit</a:t>
            </a:r>
            <a:r>
              <a:rPr lang="en-US" b="1" dirty="0" smtClean="0"/>
              <a:t> Types Explained</a:t>
            </a:r>
            <a:endParaRPr lang="en-US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631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8463</TotalTime>
  <Words>1644</Words>
  <Application>Microsoft Macintosh PowerPoint</Application>
  <PresentationFormat>Widescreen</PresentationFormat>
  <Paragraphs>594</Paragraphs>
  <Slides>45</Slides>
  <Notes>45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3" baseType="lpstr">
      <vt:lpstr>-apple-system</vt:lpstr>
      <vt:lpstr>Calibri</vt:lpstr>
      <vt:lpstr>Calibri Light</vt:lpstr>
      <vt:lpstr>Mangal</vt:lpstr>
      <vt:lpstr>Menlo</vt:lpstr>
      <vt:lpstr>Wingdings</vt:lpstr>
      <vt:lpstr>Arial</vt:lpstr>
      <vt:lpstr>Office Theme</vt:lpstr>
      <vt:lpstr>Are You Fit for HealthKit?</vt:lpstr>
      <vt:lpstr>Igor Kantor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Roadmap</vt:lpstr>
      <vt:lpstr>I. HealthKit Types Explained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Missing In HealthKit</vt:lpstr>
      <vt:lpstr>II. Build AsthmaBuddy</vt:lpstr>
      <vt:lpstr>Roadmap</vt:lpstr>
      <vt:lpstr>Project Config and Navigation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ResearchKit Charts</vt:lpstr>
      <vt:lpstr>Map Visualization</vt:lpstr>
      <vt:lpstr>Demo</vt:lpstr>
      <vt:lpstr>III. HIPAA And You</vt:lpstr>
      <vt:lpstr>HIPAA Is…</vt:lpstr>
      <vt:lpstr>PHI</vt:lpstr>
      <vt:lpstr>Covered Entity and Business Associates</vt:lpstr>
      <vt:lpstr>HIPAA Fines</vt:lpstr>
      <vt:lpstr>App Stuff</vt:lpstr>
      <vt:lpstr>Thank you!</vt:lpstr>
    </vt:vector>
  </TitlesOfParts>
  <Company/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Are You Fit for HealthKit</dc:title>
  <dc:creator>Microsoft Office User</dc:creator>
  <cp:lastModifiedBy>Microsoft Office User</cp:lastModifiedBy>
  <cp:revision>55</cp:revision>
  <dcterms:created xsi:type="dcterms:W3CDTF">2017-08-01T00:01:51Z</dcterms:created>
  <dcterms:modified xsi:type="dcterms:W3CDTF">2017-08-14T14:07:21Z</dcterms:modified>
</cp:coreProperties>
</file>